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7" r:id="rId2"/>
    <p:sldId id="293" r:id="rId3"/>
    <p:sldId id="349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1838" autoAdjust="0"/>
    <p:restoredTop sz="81149" autoAdjust="0"/>
  </p:normalViewPr>
  <p:slideViewPr>
    <p:cSldViewPr>
      <p:cViewPr varScale="1">
        <p:scale>
          <a:sx n="74" d="100"/>
          <a:sy n="74" d="100"/>
        </p:scale>
        <p:origin x="62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6E3D5A-566B-4A2C-AF67-E852ADE28368}" type="datetimeFigureOut">
              <a:rPr lang="ru-RU" smtClean="0"/>
              <a:pPr/>
              <a:t>25.02.2021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C711F3-628C-47E9-9E36-C949310850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17857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  <p:sndAc>
      <p:endSnd/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  <p:sndAc>
      <p:endSnd/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  <p:sndAc>
      <p:endSnd/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  <p:sndAc>
      <p:endSnd/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  <p:sndAc>
      <p:endSnd/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  <p:sndAc>
      <p:endSnd/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  <p:sndAc>
      <p:endSnd/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  <p:sndAc>
      <p:endSnd/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  <p:sndAc>
      <p:endSnd/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  <p:sndAc>
      <p:endSnd/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  <p:sndAc>
      <p:endSnd/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25.02.2021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dissolve/>
    <p:sndAc>
      <p:endSnd/>
    </p:sndAc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332656"/>
            <a:ext cx="7774632" cy="6192687"/>
          </a:xfrm>
        </p:spPr>
        <p:txBody>
          <a:bodyPr anchor="t">
            <a:normAutofit/>
          </a:bodyPr>
          <a:lstStyle/>
          <a:p>
            <a:r>
              <a:rPr lang="ru-RU" dirty="0">
                <a:solidFill>
                  <a:schemeClr val="accent4">
                    <a:lumMod val="50000"/>
                  </a:schemeClr>
                </a:solidFill>
              </a:rPr>
              <a:t/>
            </a:r>
            <a:br>
              <a:rPr lang="ru-RU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ru-RU" b="1" dirty="0">
                <a:solidFill>
                  <a:srgbClr val="0070C0"/>
                </a:solidFill>
                <a:latin typeface="Gabriola" panose="04040605051002020D02" pitchFamily="82" charset="0"/>
              </a:rPr>
              <a:t/>
            </a:r>
            <a:br>
              <a:rPr lang="ru-RU" b="1" dirty="0">
                <a:solidFill>
                  <a:srgbClr val="0070C0"/>
                </a:solidFill>
                <a:latin typeface="Gabriola" panose="04040605051002020D02" pitchFamily="82" charset="0"/>
              </a:rPr>
            </a:br>
            <a:r>
              <a:rPr lang="ru-RU" b="1" dirty="0">
                <a:solidFill>
                  <a:srgbClr val="0070C0"/>
                </a:solidFill>
                <a:latin typeface="Gabriola" panose="04040605051002020D02" pitchFamily="82" charset="0"/>
              </a:rPr>
              <a:t/>
            </a:r>
            <a:br>
              <a:rPr lang="ru-RU" b="1" dirty="0">
                <a:solidFill>
                  <a:srgbClr val="0070C0"/>
                </a:solidFill>
                <a:latin typeface="Gabriola" panose="04040605051002020D02" pitchFamily="82" charset="0"/>
              </a:rPr>
            </a:br>
            <a:r>
              <a:rPr lang="ru-RU" b="1" dirty="0">
                <a:solidFill>
                  <a:srgbClr val="0070C0"/>
                </a:solidFill>
                <a:latin typeface="Gabriola" panose="04040605051002020D02" pitchFamily="82" charset="0"/>
              </a:rPr>
              <a:t/>
            </a:r>
            <a:br>
              <a:rPr lang="ru-RU" b="1" dirty="0">
                <a:solidFill>
                  <a:srgbClr val="0070C0"/>
                </a:solidFill>
                <a:latin typeface="Gabriola" panose="04040605051002020D02" pitchFamily="82" charset="0"/>
              </a:rPr>
            </a:br>
            <a:r>
              <a:rPr lang="ru-RU" b="1" dirty="0">
                <a:solidFill>
                  <a:srgbClr val="0070C0"/>
                </a:solidFill>
                <a:latin typeface="Gabriola" panose="04040605051002020D02" pitchFamily="82" charset="0"/>
              </a:rPr>
              <a:t/>
            </a:r>
            <a:br>
              <a:rPr lang="ru-RU" b="1" dirty="0">
                <a:solidFill>
                  <a:srgbClr val="0070C0"/>
                </a:solidFill>
                <a:latin typeface="Gabriola" panose="04040605051002020D02" pitchFamily="82" charset="0"/>
              </a:rPr>
            </a:br>
            <a:r>
              <a:rPr lang="ru-RU" b="1" dirty="0">
                <a:solidFill>
                  <a:srgbClr val="0070C0"/>
                </a:solidFill>
                <a:latin typeface="Gabriola" panose="04040605051002020D02" pitchFamily="82" charset="0"/>
              </a:rPr>
              <a:t/>
            </a:r>
            <a:br>
              <a:rPr lang="ru-RU" b="1" dirty="0">
                <a:solidFill>
                  <a:srgbClr val="0070C0"/>
                </a:solidFill>
                <a:latin typeface="Gabriola" panose="04040605051002020D02" pitchFamily="82" charset="0"/>
              </a:rPr>
            </a:br>
            <a:endParaRPr lang="ru-RU" sz="2400" b="1" dirty="0">
              <a:ln>
                <a:solidFill>
                  <a:srgbClr val="002060"/>
                </a:solidFill>
              </a:ln>
              <a:solidFill>
                <a:srgbClr val="0070C0"/>
              </a:solidFill>
              <a:latin typeface="Gabriola" panose="04040605051002020D02" pitchFamily="82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04248" y="5533392"/>
            <a:ext cx="1656184" cy="991951"/>
          </a:xfrm>
        </p:spPr>
        <p:txBody>
          <a:bodyPr anchor="ctr">
            <a:normAutofit/>
          </a:bodyPr>
          <a:lstStyle/>
          <a:p>
            <a:pPr>
              <a:lnSpc>
                <a:spcPct val="110000"/>
              </a:lnSpc>
            </a:pPr>
            <a:r>
              <a:rPr lang="ru-RU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     </a:t>
            </a:r>
            <a:endParaRPr lang="ru-RU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426290FF-AF6A-4944-98EF-0DC9C1C10D8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8000"/>
          </a:xfrm>
          <a:prstGeom prst="rect">
            <a:avLst/>
          </a:prstGeom>
        </p:spPr>
      </p:pic>
    </p:spTree>
  </p:cSld>
  <p:clrMapOvr>
    <a:masterClrMapping/>
  </p:clrMapOvr>
  <p:transition>
    <p:dissolve/>
    <p:sndAc>
      <p:endSnd/>
    </p:sndAc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>
            <a:extLst>
              <a:ext uri="{FF2B5EF4-FFF2-40B4-BE49-F238E27FC236}">
                <a16:creationId xmlns:a16="http://schemas.microsoft.com/office/drawing/2014/main" xmlns="" id="{3FF90892-A211-473B-A5A0-9F08ED5763F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10265"/>
            <a:ext cx="9143999" cy="6847735"/>
          </a:xfrm>
          <a:prstGeom prst="rect">
            <a:avLst/>
          </a:prstGeom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067944" y="692696"/>
            <a:ext cx="4752528" cy="5868652"/>
          </a:xfrm>
        </p:spPr>
        <p:txBody>
          <a:bodyPr>
            <a:normAutofit fontScale="25000" lnSpcReduction="20000"/>
          </a:bodyPr>
          <a:lstStyle/>
          <a:p>
            <a:pPr marL="0" indent="0" algn="just">
              <a:buNone/>
            </a:pP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 algn="just">
              <a:buNone/>
            </a:pPr>
            <a:endParaRPr lang="ru-RU" sz="8800" b="1" dirty="0">
              <a:solidFill>
                <a:srgbClr val="00206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sz="8800" b="1" dirty="0" smtClean="0">
              <a:solidFill>
                <a:srgbClr val="FF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8800" b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Первое </a:t>
            </a:r>
            <a:r>
              <a:rPr lang="ru-RU" sz="88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блюдо: </a:t>
            </a:r>
            <a:r>
              <a:rPr lang="ru-RU" sz="88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«Острая тема» (мини-лекция «</a:t>
            </a:r>
            <a:r>
              <a:rPr lang="ru-RU" sz="8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Особенности познавательного развития детей старшего дошкольного возраста</a:t>
            </a:r>
            <a:r>
              <a:rPr lang="ru-RU" sz="88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»). </a:t>
            </a:r>
          </a:p>
          <a:p>
            <a:pPr marL="0" indent="0" algn="r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88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Гарнир:</a:t>
            </a:r>
            <a:r>
              <a:rPr lang="ru-RU" sz="8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ru-RU" sz="88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«Игра» («Верно - неверно»).</a:t>
            </a:r>
            <a:endParaRPr lang="ru-RU" sz="8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8800" b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Напиток</a:t>
            </a:r>
            <a:r>
              <a:rPr lang="ru-RU" sz="88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r>
              <a:rPr lang="ru-RU" sz="8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ru-RU" sz="88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«Познавательное развитие детей дошкольного возраста» </a:t>
            </a:r>
            <a:r>
              <a:rPr lang="ru-RU" sz="8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(результаты анкетирования)</a:t>
            </a:r>
            <a:endParaRPr lang="ru-RU" sz="88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88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Десерт:</a:t>
            </a:r>
            <a:r>
              <a:rPr lang="ru-RU" sz="88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«Ассорти» (разное).</a:t>
            </a:r>
            <a:endParaRPr lang="ru-RU" sz="8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sz="3900" dirty="0">
              <a:ln>
                <a:solidFill>
                  <a:schemeClr val="tx2"/>
                </a:solidFill>
              </a:ln>
              <a:latin typeface="Gabriola" panose="04040605051002020D02" pitchFamily="82" charset="0"/>
              <a:cs typeface="Times New Roman" pitchFamily="18" charset="0"/>
            </a:endParaRPr>
          </a:p>
          <a:p>
            <a:pPr marL="0" indent="0" algn="r">
              <a:buNone/>
            </a:pPr>
            <a:r>
              <a:rPr lang="ru-RU" dirty="0">
                <a:ln>
                  <a:solidFill>
                    <a:schemeClr val="tx2"/>
                  </a:solidFill>
                </a:ln>
                <a:latin typeface="Times New Roman" pitchFamily="18" charset="0"/>
                <a:cs typeface="Times New Roman" pitchFamily="18" charset="0"/>
              </a:rPr>
              <a:t>				                                              </a:t>
            </a:r>
            <a:r>
              <a:rPr lang="ru-RU" dirty="0">
                <a:ln>
                  <a:solidFill>
                    <a:schemeClr val="tx2"/>
                  </a:solidFill>
                </a:ln>
                <a:solidFill>
                  <a:srgbClr val="002060"/>
                </a:solidFill>
              </a:rPr>
              <a:t>			        			</a:t>
            </a:r>
            <a:endParaRPr lang="ru-RU" sz="2400" dirty="0">
              <a:ln>
                <a:solidFill>
                  <a:schemeClr val="tx2"/>
                </a:solidFill>
              </a:ln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ransition>
    <p:dissolve/>
    <p:sndAc>
      <p:endSnd/>
    </p:sndAc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368095C-529A-4681-83F5-FDF9EB7CE7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3C3A02BE-5872-41FE-BB7D-9AA500D2E9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74CA719A-C435-4831-BB12-877DC891293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3353931"/>
      </p:ext>
    </p:extLst>
  </p:cSld>
  <p:clrMapOvr>
    <a:masterClrMapping/>
  </p:clrMapOvr>
  <p:transition>
    <p:dissolve/>
    <p:sndAc>
      <p:endSnd/>
    </p:sndAc>
  </p:transition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2557</TotalTime>
  <Words>5</Words>
  <Application>Microsoft Office PowerPoint</Application>
  <PresentationFormat>Экран (4:3)</PresentationFormat>
  <Paragraphs>11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8" baseType="lpstr">
      <vt:lpstr>Arial</vt:lpstr>
      <vt:lpstr>Calibri</vt:lpstr>
      <vt:lpstr>Gabriola</vt:lpstr>
      <vt:lpstr>Times New Roman</vt:lpstr>
      <vt:lpstr>Тема Office</vt:lpstr>
      <vt:lpstr>      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Духовно-нравственное воспитание дошкольников</dc:title>
  <cp:lastModifiedBy>30</cp:lastModifiedBy>
  <cp:revision>230</cp:revision>
  <dcterms:modified xsi:type="dcterms:W3CDTF">2021-02-25T05:27:46Z</dcterms:modified>
</cp:coreProperties>
</file>