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FFD1A9-B9AD-4673-86A0-FB87A6154A43}">
          <p14:sldIdLst>
            <p14:sldId id="256"/>
            <p14:sldId id="257"/>
            <p14:sldId id="266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4B35B-A1C5-CB56-F5D7-BFB7C4C9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B404B2-3026-78B2-A267-F72099EBA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DD6984-94DE-E392-46A7-ED0966B3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6A78C5-05E6-F1A6-2CF4-56EEB136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1B73AB-8114-0EA4-013E-5C63BAB9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0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C5E31-D7BD-4A09-AEA3-8B295196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48E9DD-DCC9-0A67-0ABD-3F9961361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B15261-7959-B559-A3A0-324F138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115F1F-12C0-BEE7-303E-4816CCE4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EDB087-4C13-1189-01FF-005AB94E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0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6F43118-D3D9-489B-C34F-B84E65119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E033336-DDE5-8CB9-2734-3D9D0610D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249D19-F422-E61C-6BED-EFC1DB2C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951EF5-98EA-6652-3813-F170989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DA94F6-3EC9-EDA6-3B3A-052173F2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4FA58-3FCE-CAE8-B380-3DE694AF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059F41-459F-3610-4151-183D1AF3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F2D268-AA54-DAAA-5BD7-6F0840C2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8DD008-3594-D4EA-1C02-0B3145FD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0E2B52-E508-0A23-CBD6-42E6AE70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8DBC89-34DA-9FBD-5972-CA5206F0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8B59AE-7978-B3F6-1BA8-985BB084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6B2321-01AD-EBDB-3C97-BD0FCA5A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FF19E2-99BB-54DA-36E2-04631881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AC4A2-1BA9-B7C9-7AAE-3E821681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3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44DB2A-D2FE-DB23-8150-4BC2ADF7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7C30B-F318-4301-F64E-B4B24636D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9D35A0-D6F6-EDD1-9648-E587C2AA0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22274B-648D-BB8E-F3B2-12FA6146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662BBE-44C8-B73D-56E2-5B10402D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44B73A-A8CB-3849-39F2-B61EDF5B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7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661CE-CA6C-24CB-DF08-4CA36AB0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06A89B-2BB7-2908-52F0-863976304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B0F089-B917-466D-E24B-6E5B97627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A44AE3-B2DD-8A6B-988E-1E081768A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1C1D7BC-732E-98CA-52C6-7985B48A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8C91DFC-C2FF-2D3D-B484-999D3166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CC022A5-E190-202C-26C8-77A5ADC1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D73BF1A-5FC0-F04C-8181-0334151A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3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3DC95-9814-4870-C5BD-6140EDE4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979C1D-573D-289D-97E8-54F4A6F7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27A3CF-F236-8E70-F09E-37A9C30D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23B094-24E2-9643-E40C-C474BD51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BA856B-397A-D49F-38C5-16BD38FC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11F76-061F-303D-C9DC-3295DDA0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6BFDFF-5D05-AE81-A07E-F90AB4BA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5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86231-2723-752D-3188-48D07F9D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E17F58-A205-4577-04F1-9523CBBA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024696-53AF-8A1C-9B8C-F1E42CBC5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A20BEF-7841-4616-970A-B21A7317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5097AE-9C0E-B99E-A0BA-375F2DE9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0534DF-8743-FFC8-D24A-A69B97CB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56852-2EFE-DD3E-A3E3-31A8760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F06925-7BC5-0529-ADE7-BC76ECA1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10804B-221F-6B85-1025-58CDDCAEF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61D9B2-8AF7-3CC4-3A4C-76A72639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D3145E-75AC-A198-FD79-BE61AF46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3CE1E-48B0-A34E-6711-DEB82C38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6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C8895D-C5CD-E1B8-3A4B-81320A8F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4DC54-4BF8-E9A6-495A-2597DA3D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D1F151-DA88-CBA8-D29D-9931F3BCB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F88B-97D8-452C-B188-EA101135469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E81D4B-BE52-64B8-F708-A716D5C7C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56E06-EE86-E25D-BE0C-683D6B77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C9B7-BDCD-41A0-AEE1-B0A7F9CAD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8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64440-AAE2-79E9-6E68-6AAC0DA82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753" y="550417"/>
            <a:ext cx="9398493" cy="377629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551545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дополнительного образования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физической культуре «Школа мяча»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инструктора по физической культуре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448E5C-7368-CA2D-1EF5-B476B17E2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1494"/>
            <a:ext cx="9144000" cy="1171853"/>
          </a:xfrm>
        </p:spPr>
        <p:txBody>
          <a:bodyPr/>
          <a:lstStyle/>
          <a:p>
            <a:r>
              <a:rPr lang="ru-RU" dirty="0" err="1" smtClean="0"/>
              <a:t>Кисляк</a:t>
            </a:r>
            <a:r>
              <a:rPr lang="ru-RU" dirty="0" smtClean="0"/>
              <a:t> Игорь </a:t>
            </a:r>
            <a:r>
              <a:rPr lang="ru-RU" dirty="0"/>
              <a:t>В</a:t>
            </a:r>
            <a:r>
              <a:rPr lang="ru-RU" dirty="0" smtClean="0"/>
              <a:t>икторович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A0DA6A-EEB1-EC5A-0851-162B7012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Перспективный план занятий на месяц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64B5BB94-2EBB-7A35-9C4A-E76AF06D6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717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3682610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5566677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26574646"/>
                    </a:ext>
                  </a:extLst>
                </a:gridCol>
              </a:tblGrid>
              <a:tr h="371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1-2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3-4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221287"/>
                  </a:ext>
                </a:extLst>
              </a:tr>
              <a:tr h="648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1.Учить детей бросать мяч вверх и ловить его с поворотом кругом; бросать мяч друг другу с хлопком; отбивать мяч двумя руками, шагая в прямом направлении и сохраняя равновесие; метать малый мяч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цель.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2.Учить соблюдать правила игры.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3.Воспитывать внимательность и заботу друг к другу.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Часть: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с заданием для рук, ходьба «пингвин». Бег «лошадки». Ходьба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 с баскетбольным мячом.</a:t>
                      </a:r>
                      <a:b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Часть: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1.Бросание мяча вверх и ловля его с поворотом кругом.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2.Бросание мяча друг другу с хлопком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Ведение меча на месте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4.Передача мяча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парах от груди с ударом об пол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Передача мяча в парах от груди по воздуху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Часть: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«мяч остановись»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Часть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цапля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быстро медленно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Бег с прыжком к кольцу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Имитация ведения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Имитация броска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ОРУ с баскетбольным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мячём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-е для кистей рук 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1.Отбивание мяча о пол двумя руками, продвигаясь вперёд шагом в прямом направлении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2.Метание малого мяча в верт. цель 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передача мяча в движении через пол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передача мяча в движении от груди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бросок мяча над собой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Бросок мяча в корзину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Часть: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баскетбол с облегченными правилами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3" marR="40923" marT="40923" marB="40923" anchor="b">
                    <a:lnL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14624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E761026A-D7CF-E116-6306-6FFCE93D9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633067" y="-48399"/>
            <a:ext cx="189596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-308722"/>
            <a:ext cx="8839200" cy="34822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C5DCCE-83EB-F49C-A3F0-B8B48FC2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B6BFEE-3631-A20A-C686-11B86A00F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4" y="2958353"/>
            <a:ext cx="10278035" cy="3218610"/>
          </a:xfrm>
        </p:spPr>
        <p:txBody>
          <a:bodyPr/>
          <a:lstStyle/>
          <a:p>
            <a:r>
              <a:rPr lang="ru-RU" sz="3200" b="1" dirty="0"/>
              <a:t>Занятия осуществляются по подгруппам по 12-14 человек</a:t>
            </a:r>
          </a:p>
          <a:p>
            <a:r>
              <a:rPr lang="ru-RU" sz="3200" b="1" dirty="0"/>
              <a:t>2 занятия в неделю в каждой подгруппе </a:t>
            </a:r>
          </a:p>
          <a:p>
            <a:r>
              <a:rPr lang="ru-RU" sz="3200" b="1" dirty="0"/>
              <a:t>В старшей 25 мин занятие </a:t>
            </a:r>
          </a:p>
          <a:p>
            <a:r>
              <a:rPr lang="ru-RU" sz="3200" b="1" dirty="0"/>
              <a:t>В подготовительной 30 минут занятие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8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E8467-6DAD-4BCF-73B8-9FEA26BD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F7474D-2EC6-CCB8-77A2-4C563CC7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06"/>
            <a:ext cx="12192000" cy="69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80348-0098-7B0B-AD56-357B4B6F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4F5F43-6C3B-DF3D-86E9-788F7E882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/>
              <a:t>. Цель программы «Школа мяча»</a:t>
            </a:r>
          </a:p>
          <a:p>
            <a:r>
              <a:rPr lang="ru-RU" sz="2600" dirty="0"/>
              <a:t>Овладение детьми действиями с мячом на более высоком уровне, умением играть в спортивные игры с мячом, развитие у дошкольников «чувства мяча».</a:t>
            </a:r>
          </a:p>
          <a:p>
            <a:r>
              <a:rPr lang="ru-RU" sz="2600" dirty="0"/>
              <a:t>Задачи:</a:t>
            </a:r>
          </a:p>
          <a:p>
            <a:r>
              <a:rPr lang="ru-RU" sz="2600" dirty="0"/>
              <a:t>Оздоровительные:</a:t>
            </a:r>
          </a:p>
          <a:p>
            <a:r>
              <a:rPr lang="ru-RU" sz="2600" dirty="0"/>
              <a:t>–сохранять и укреплять физическое и психическое здоровье детей, в том числе их эмоциональное благополучие</a:t>
            </a:r>
          </a:p>
          <a:p>
            <a:r>
              <a:rPr lang="ru-RU" sz="2600" dirty="0"/>
              <a:t>–способствовать совершенствованию деятельности основных систем организма (нервной, </a:t>
            </a:r>
            <a:r>
              <a:rPr lang="ru-RU" sz="2600" dirty="0" err="1"/>
              <a:t>сердечнососудистой</a:t>
            </a:r>
            <a:r>
              <a:rPr lang="ru-RU" sz="2600" dirty="0"/>
              <a:t>, дыхательной), улучшению физического развития, физической подготовленности детей</a:t>
            </a:r>
          </a:p>
          <a:p>
            <a:r>
              <a:rPr lang="ru-RU" sz="2600" dirty="0"/>
              <a:t>Образовательные:</a:t>
            </a:r>
          </a:p>
          <a:p>
            <a:r>
              <a:rPr lang="ru-RU" sz="2600" dirty="0"/>
              <a:t>-познакомить детей с историей, правилами и элементами спортивных игр: баскетбол, пионербол, волейбол, футбол</a:t>
            </a:r>
          </a:p>
          <a:p>
            <a:r>
              <a:rPr lang="ru-RU" sz="2600" dirty="0"/>
              <a:t>-учить детей понимать сущность коллективной игры с мячом, цель и правила, выбирать более целесообразные способы и ситуации действий с мячом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12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CE120-87F7-12F6-59FD-8429B75B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72557C-0DEE-6FE5-8541-F3E490CB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64" y="920460"/>
            <a:ext cx="10515600" cy="5775903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Развивающие:</a:t>
            </a:r>
          </a:p>
          <a:p>
            <a:pPr algn="ctr"/>
            <a:r>
              <a:rPr lang="ru-RU" sz="2400" b="1" i="1" dirty="0"/>
              <a:t>-развивать координацию движений, выносливость, быстроту, ловкость, ориентировку в </a:t>
            </a:r>
            <a:r>
              <a:rPr lang="ru-RU" sz="2400" b="1" i="1" dirty="0" smtClean="0"/>
              <a:t>пространстве</a:t>
            </a:r>
            <a:endParaRPr lang="ru-RU" sz="2400" b="1" i="1" dirty="0"/>
          </a:p>
          <a:p>
            <a:pPr algn="ctr"/>
            <a:r>
              <a:rPr lang="ru-RU" sz="2400" b="1" i="1" dirty="0"/>
              <a:t>-формировать простейшие технико-тактические действия с мячом: передача мяча, бросок через сетку, забрасывание в корзину, подача мяча, блокирование, ведение мяча ногами, удар по воротам и умение применять их в игровой ситуации</a:t>
            </a:r>
          </a:p>
          <a:p>
            <a:pPr algn="ctr"/>
            <a:r>
              <a:rPr lang="ru-RU" sz="2400" b="1" i="1" dirty="0"/>
              <a:t>-развивать способность действовать мячом на достаточно высоком уровне.</a:t>
            </a:r>
          </a:p>
          <a:p>
            <a:pPr algn="ctr"/>
            <a:r>
              <a:rPr lang="ru-RU" sz="2400" b="1" i="1" dirty="0"/>
              <a:t>Воспитательные:</a:t>
            </a:r>
          </a:p>
          <a:p>
            <a:pPr algn="ctr"/>
            <a:r>
              <a:rPr lang="ru-RU" sz="2400" b="1" i="1" dirty="0"/>
              <a:t>-формировать общую культуру личности детей, в том числе ценности здорового образа жизни – воспитывать умение подчинять свою деятельность сознательно поставленной цели</a:t>
            </a:r>
          </a:p>
          <a:p>
            <a:pPr algn="ctr"/>
            <a:r>
              <a:rPr lang="ru-RU" sz="2400" b="1" i="1" dirty="0"/>
              <a:t>-воспитывать умение действовать в коллективе, соотносить свои действия с правилами, действиями товарищей.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05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92"/>
            <a:ext cx="12192000" cy="664981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62069E-05BE-B4DE-5445-05E71424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594BA-3B36-848D-60EC-07451972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5" y="2663603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b="1" dirty="0"/>
              <a:t>Характеристики особенностей развития детей:</a:t>
            </a:r>
          </a:p>
          <a:p>
            <a:r>
              <a:rPr lang="ru-RU" sz="2400" b="1" dirty="0"/>
              <a:t>Возрастной период от 5 – 7 лет называют периодом «первого вытяжения»; за один год ребёнок может вырасти до 7 – 10 см. В этом возрасте у ребёнка хорошо развиты крупные мышцы туловища и конечностей, но по-прежнему слабы мелкие мышцы, особенно кистей рук. Поэтому дети относительно легко усваивают упражнения в ходьбе, беге, прыжках, метании. В возрасте 5-7 лет улучшается координация движений. Дети способны выполнять упражнения более правильно и осознанно. Они уже способны дифференцировать свои мышечные усилия, появляется доступность в умении выполнять упражнения с различной амплитудой переходить от медленных к более быстрым движениям по заданию взрослого или требуемой ситуацией.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0"/>
            <a:ext cx="1181548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25DF2-BA76-8FF5-5849-CABA8129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CEBAA-F833-C9B9-2944-66DF46BE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452582"/>
            <a:ext cx="11192435" cy="6405418"/>
          </a:xfrm>
        </p:spPr>
        <p:txBody>
          <a:bodyPr>
            <a:normAutofit lnSpcReduction="10000"/>
          </a:bodyPr>
          <a:lstStyle/>
          <a:p>
            <a:r>
              <a:rPr lang="ru-RU" sz="3000" b="1" dirty="0"/>
              <a:t>. Планируемые результаты освоения программы</a:t>
            </a:r>
          </a:p>
          <a:p>
            <a:r>
              <a:rPr lang="ru-RU" sz="3000" b="1" dirty="0"/>
              <a:t>Ребёнок выполняет правильно все виды основных движений (ходьба, бег, прыжки, метание).</a:t>
            </a:r>
          </a:p>
          <a:p>
            <a:r>
              <a:rPr lang="ru-RU" sz="3000" b="1" dirty="0"/>
              <a:t>Ребёнок умеет перебрасывать мяч друг другу снизу, из-за головы (расстояние 3-4 м), из положения сидя ноги </a:t>
            </a:r>
            <a:r>
              <a:rPr lang="ru-RU" sz="3000" b="1" dirty="0" err="1"/>
              <a:t>скрёстно</a:t>
            </a:r>
            <a:r>
              <a:rPr lang="ru-RU" sz="3000" b="1" dirty="0"/>
              <a:t>, через сетку. Ребёнок может бросать мяч вверх, о пол, ловить его двумя руками (не менее 20 раз), одной рукой (не менее 10 раз), с хлопками, с поворотами. Ребёнок легко отбивает мяч правой и левой рукой поочередно на месте и в движении, перебрасывает набивные мячи.</a:t>
            </a:r>
          </a:p>
          <a:p>
            <a:r>
              <a:rPr lang="ru-RU" sz="3000" b="1" dirty="0"/>
              <a:t>Ребёнок владеет метанием на дальность (6-12 м) левой и правой рукой; метанием в цель из разных положений (стоя, стоя на коленях, сидя); метанием в горизонтальную и вертикальную цель (с расстояния 4-5 м); метанием в движущуюся цель.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2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437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F9CEC-19EF-7281-0CF6-4DFEAADE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2CDD61-986B-85FE-E616-3DCCDEDDB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Баскетбол</a:t>
            </a:r>
          </a:p>
          <a:p>
            <a:r>
              <a:rPr lang="ru-RU" b="1" dirty="0"/>
              <a:t>-</a:t>
            </a:r>
            <a:r>
              <a:rPr lang="ru-RU" b="1" dirty="0" smtClean="0"/>
              <a:t>уметь </a:t>
            </a:r>
            <a:r>
              <a:rPr lang="ru-RU" b="1" dirty="0"/>
              <a:t>передавать мяч друг другу (двумя руками от груди, одной рукой от плеча)</a:t>
            </a:r>
          </a:p>
          <a:p>
            <a:r>
              <a:rPr lang="ru-RU" b="1" dirty="0"/>
              <a:t>-</a:t>
            </a:r>
            <a:r>
              <a:rPr lang="ru-RU" b="1" dirty="0" smtClean="0"/>
              <a:t>уметь </a:t>
            </a:r>
            <a:r>
              <a:rPr lang="ru-RU" b="1" dirty="0"/>
              <a:t>перебрасывать мяч друг другу двумя руками от груди в движении</a:t>
            </a:r>
          </a:p>
          <a:p>
            <a:r>
              <a:rPr lang="ru-RU" b="1" dirty="0"/>
              <a:t>-</a:t>
            </a:r>
            <a:r>
              <a:rPr lang="ru-RU" b="1" dirty="0" smtClean="0"/>
              <a:t>уметь </a:t>
            </a:r>
            <a:r>
              <a:rPr lang="ru-RU" b="1" dirty="0"/>
              <a:t>ловить летящий мяч на разной высоте (на уровне груди, над головой, сбоку, снизу, у пола и т.п.) и с разных сторон</a:t>
            </a:r>
          </a:p>
          <a:p>
            <a:r>
              <a:rPr lang="ru-RU" b="1" dirty="0"/>
              <a:t>-</a:t>
            </a:r>
            <a:r>
              <a:rPr lang="ru-RU" b="1" dirty="0" smtClean="0"/>
              <a:t>уметь </a:t>
            </a:r>
            <a:r>
              <a:rPr lang="ru-RU" b="1" dirty="0"/>
              <a:t>забрасывать мяч в корзину двумя руками из-за головы, от плеча</a:t>
            </a:r>
          </a:p>
          <a:p>
            <a:r>
              <a:rPr lang="ru-RU" b="1" dirty="0"/>
              <a:t>-</a:t>
            </a:r>
            <a:r>
              <a:rPr lang="ru-RU" b="1" dirty="0" smtClean="0"/>
              <a:t>уметь </a:t>
            </a:r>
            <a:r>
              <a:rPr lang="ru-RU" b="1" dirty="0"/>
              <a:t>вести мяч одной рукой, передавая его из одной руки в другую, передвигаясь по сигналу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4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7BFB2-7861-5E6F-31EB-AE46FEA1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EDB439-80E6-47C2-2D6D-6972CB43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Волейбол</a:t>
            </a:r>
          </a:p>
          <a:p>
            <a:r>
              <a:rPr lang="ru-RU" sz="4400" b="1" dirty="0"/>
              <a:t>-</a:t>
            </a:r>
            <a:r>
              <a:rPr lang="ru-RU" sz="4400" b="1" dirty="0" smtClean="0"/>
              <a:t>уметь </a:t>
            </a:r>
            <a:r>
              <a:rPr lang="ru-RU" sz="4400" b="1" dirty="0"/>
              <a:t>выполнять отбивание мяча после подачи соперника через сетку</a:t>
            </a:r>
          </a:p>
          <a:p>
            <a:r>
              <a:rPr lang="ru-RU" sz="4400" b="1" dirty="0"/>
              <a:t>-</a:t>
            </a:r>
            <a:r>
              <a:rPr lang="ru-RU" sz="4400" b="1" dirty="0" smtClean="0"/>
              <a:t>уметь </a:t>
            </a:r>
            <a:r>
              <a:rPr lang="ru-RU" sz="4400" b="1" dirty="0"/>
              <a:t>производить подачу надувного мяча одной рукой снизу, сверху</a:t>
            </a:r>
          </a:p>
          <a:p>
            <a:r>
              <a:rPr lang="ru-RU" sz="4400" b="1" dirty="0"/>
              <a:t>-</a:t>
            </a:r>
            <a:r>
              <a:rPr lang="ru-RU" sz="4400" b="1" dirty="0" smtClean="0"/>
              <a:t>выполнять </a:t>
            </a:r>
            <a:r>
              <a:rPr lang="ru-RU" sz="4400" b="1" dirty="0"/>
              <a:t>простейшие правила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ACC13-6CEB-385D-903A-65D2728F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0EBB82-C683-428C-DBC8-EDF03B4E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Футбол      </a:t>
            </a:r>
          </a:p>
          <a:p>
            <a:r>
              <a:rPr lang="ru-RU" sz="4000" b="1" dirty="0"/>
              <a:t>-</a:t>
            </a:r>
            <a:r>
              <a:rPr lang="ru-RU" sz="4000" b="1" dirty="0" smtClean="0"/>
              <a:t>уметь </a:t>
            </a:r>
            <a:r>
              <a:rPr lang="ru-RU" sz="4000" b="1" dirty="0"/>
              <a:t>передавать мяч друг другу, отбивая его правой и левой ногой, стоя на месте</a:t>
            </a:r>
          </a:p>
          <a:p>
            <a:r>
              <a:rPr lang="ru-RU" sz="4000" b="1" dirty="0"/>
              <a:t>-</a:t>
            </a:r>
            <a:r>
              <a:rPr lang="ru-RU" sz="4000" b="1" dirty="0" smtClean="0"/>
              <a:t>уметь </a:t>
            </a:r>
            <a:r>
              <a:rPr lang="ru-RU" sz="4000" b="1" dirty="0"/>
              <a:t>вести мяч змейкой между расставленными предметами, попадать в предметы, забивать мяч в ворота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832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FD334-BE7E-B8F0-D926-DF61F128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0138C3-F2FC-B2F4-E947-E5EF9AAF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dirty="0"/>
              <a:t>Пионербол</a:t>
            </a:r>
          </a:p>
          <a:p>
            <a:r>
              <a:rPr lang="ru-RU" sz="4400" b="1" dirty="0"/>
              <a:t>-</a:t>
            </a:r>
            <a:r>
              <a:rPr lang="ru-RU" sz="4400" b="1" dirty="0" smtClean="0"/>
              <a:t>уметь </a:t>
            </a:r>
            <a:r>
              <a:rPr lang="ru-RU" sz="4400" b="1" dirty="0"/>
              <a:t>производить подачу из-за лицевой линии</a:t>
            </a:r>
          </a:p>
          <a:p>
            <a:r>
              <a:rPr lang="ru-RU" sz="4400" b="1" dirty="0"/>
              <a:t>-</a:t>
            </a:r>
            <a:r>
              <a:rPr lang="ru-RU" sz="4400" b="1" dirty="0" smtClean="0"/>
              <a:t>уметь </a:t>
            </a:r>
            <a:r>
              <a:rPr lang="ru-RU" sz="4400" b="1" dirty="0"/>
              <a:t>выполнять бросок через сетку из разных частей площадки</a:t>
            </a:r>
          </a:p>
          <a:p>
            <a:r>
              <a:rPr lang="ru-RU" sz="4400" b="1" dirty="0"/>
              <a:t>-способен выполнять игровые действия в команде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0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758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                                             Рабочая программа дополнительного образования по физической культуре «Школа мяча»  инструктора по физической культуре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Перспективный план занятий на месяц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                                        Рабочая программа дополнительного образования по физической культуре «Школа мяча»  инструктора по физической культуре   </dc:title>
  <dc:creator>kislyak igor</dc:creator>
  <cp:lastModifiedBy>Радуга</cp:lastModifiedBy>
  <cp:revision>9</cp:revision>
  <dcterms:created xsi:type="dcterms:W3CDTF">2022-12-18T14:27:13Z</dcterms:created>
  <dcterms:modified xsi:type="dcterms:W3CDTF">2022-12-19T12:23:22Z</dcterms:modified>
</cp:coreProperties>
</file>