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15"/>
  </p:notesMasterIdLst>
  <p:sldIdLst>
    <p:sldId id="277" r:id="rId2"/>
    <p:sldId id="262" r:id="rId3"/>
    <p:sldId id="256" r:id="rId4"/>
    <p:sldId id="267" r:id="rId5"/>
    <p:sldId id="266" r:id="rId6"/>
    <p:sldId id="270" r:id="rId7"/>
    <p:sldId id="269" r:id="rId8"/>
    <p:sldId id="258" r:id="rId9"/>
    <p:sldId id="272" r:id="rId10"/>
    <p:sldId id="271" r:id="rId11"/>
    <p:sldId id="273" r:id="rId12"/>
    <p:sldId id="275" r:id="rId13"/>
    <p:sldId id="276" r:id="rId1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43" autoAdjust="0"/>
    <p:restoredTop sz="94643" autoAdjust="0"/>
  </p:normalViewPr>
  <p:slideViewPr>
    <p:cSldViewPr>
      <p:cViewPr varScale="1">
        <p:scale>
          <a:sx n="67" d="100"/>
          <a:sy n="67" d="100"/>
        </p:scale>
        <p:origin x="1524"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00C196C-271B-4721-BB82-F2B3C7123CEF}" type="datetimeFigureOut">
              <a:rPr lang="ru-RU" smtClean="0"/>
              <a:pPr/>
              <a:t>01.10.2023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0FF084B-C349-49A7-8E4E-4B578097907C}"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C0FF084B-C349-49A7-8E4E-4B578097907C}" type="slidenum">
              <a:rPr lang="ru-RU" smtClean="0"/>
              <a:pPr/>
              <a:t>2</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4AED5870-747E-4923-8AB2-21D9EAEC8D28}" type="datetimeFigureOut">
              <a:rPr lang="ru-RU" smtClean="0"/>
              <a:pPr/>
              <a:t>01.10.2023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176F432-BD93-4A67-983A-47DBC33B6802}"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4AED5870-747E-4923-8AB2-21D9EAEC8D28}" type="datetimeFigureOut">
              <a:rPr lang="ru-RU" smtClean="0"/>
              <a:pPr/>
              <a:t>01.10.2023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176F432-BD93-4A67-983A-47DBC33B6802}"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4AED5870-747E-4923-8AB2-21D9EAEC8D28}" type="datetimeFigureOut">
              <a:rPr lang="ru-RU" smtClean="0"/>
              <a:pPr/>
              <a:t>01.10.2023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176F432-BD93-4A67-983A-47DBC33B6802}"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4AED5870-747E-4923-8AB2-21D9EAEC8D28}" type="datetimeFigureOut">
              <a:rPr lang="ru-RU" smtClean="0"/>
              <a:pPr/>
              <a:t>01.10.2023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176F432-BD93-4A67-983A-47DBC33B6802}"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4AED5870-747E-4923-8AB2-21D9EAEC8D28}" type="datetimeFigureOut">
              <a:rPr lang="ru-RU" smtClean="0"/>
              <a:pPr/>
              <a:t>01.10.2023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176F432-BD93-4A67-983A-47DBC33B6802}"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4AED5870-747E-4923-8AB2-21D9EAEC8D28}" type="datetimeFigureOut">
              <a:rPr lang="ru-RU" smtClean="0"/>
              <a:pPr/>
              <a:t>01.10.2023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176F432-BD93-4A67-983A-47DBC33B6802}"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4AED5870-747E-4923-8AB2-21D9EAEC8D28}" type="datetimeFigureOut">
              <a:rPr lang="ru-RU" smtClean="0"/>
              <a:pPr/>
              <a:t>01.10.2023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8176F432-BD93-4A67-983A-47DBC33B6802}"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4AED5870-747E-4923-8AB2-21D9EAEC8D28}" type="datetimeFigureOut">
              <a:rPr lang="ru-RU" smtClean="0"/>
              <a:pPr/>
              <a:t>01.10.2023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8176F432-BD93-4A67-983A-47DBC33B6802}"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4AED5870-747E-4923-8AB2-21D9EAEC8D28}" type="datetimeFigureOut">
              <a:rPr lang="ru-RU" smtClean="0"/>
              <a:pPr/>
              <a:t>01.10.2023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8176F432-BD93-4A67-983A-47DBC33B6802}"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4AED5870-747E-4923-8AB2-21D9EAEC8D28}" type="datetimeFigureOut">
              <a:rPr lang="ru-RU" smtClean="0"/>
              <a:pPr/>
              <a:t>01.10.2023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176F432-BD93-4A67-983A-47DBC33B6802}"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4AED5870-747E-4923-8AB2-21D9EAEC8D28}" type="datetimeFigureOut">
              <a:rPr lang="ru-RU" smtClean="0"/>
              <a:pPr/>
              <a:t>01.10.2023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176F432-BD93-4A67-983A-47DBC33B6802}"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ED5870-747E-4923-8AB2-21D9EAEC8D28}" type="datetimeFigureOut">
              <a:rPr lang="ru-RU" smtClean="0"/>
              <a:pPr/>
              <a:t>01.10.2023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76F432-BD93-4A67-983A-47DBC33B6802}"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image" Target="../media/image31.jpeg"/><Relationship Id="rId7" Type="http://schemas.openxmlformats.org/officeDocument/2006/relationships/image" Target="../media/image34.jpeg"/><Relationship Id="rId2" Type="http://schemas.openxmlformats.org/officeDocument/2006/relationships/hyperlink" Target="http://fotki.yandex.ru/tag/%D0%BA%D0%BE%D1%88%D0%BA%D0%B8/users/ksvser/view/300489/?page=5&amp;how=week" TargetMode="External"/><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hyperlink" Target="http://fotki.yandex.ru/tag/%D0%BA%D0%BE%D1%88%D0%BA%D0%B8/users/gala-shinkareva/view/324715/?page=22&amp;how=week" TargetMode="External"/><Relationship Id="rId4" Type="http://schemas.openxmlformats.org/officeDocument/2006/relationships/image" Target="../media/image32.jpeg"/><Relationship Id="rId9" Type="http://schemas.openxmlformats.org/officeDocument/2006/relationships/image" Target="../media/image36.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hyperlink" Target="http://fotki.yandex.ru/tag/%D0%BA%D0%BE%D1%88%D0%BA%D0%B8/users/ksvser/view/300489/?page=5&amp;how=week" TargetMode="External"/><Relationship Id="rId13" Type="http://schemas.openxmlformats.org/officeDocument/2006/relationships/image" Target="../media/image8.jpeg"/><Relationship Id="rId3" Type="http://schemas.openxmlformats.org/officeDocument/2006/relationships/image" Target="../media/image1.jpeg"/><Relationship Id="rId7" Type="http://schemas.openxmlformats.org/officeDocument/2006/relationships/image" Target="../media/image5.jpeg"/><Relationship Id="rId12" Type="http://schemas.openxmlformats.org/officeDocument/2006/relationships/hyperlink" Target="http://rookery5.aviary.com/storagev12/2898500/2898825_fce8_625x1000.jpg"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jpeg"/><Relationship Id="rId11" Type="http://schemas.openxmlformats.org/officeDocument/2006/relationships/image" Target="../media/image7.jpeg"/><Relationship Id="rId5" Type="http://schemas.openxmlformats.org/officeDocument/2006/relationships/image" Target="../media/image3.jpeg"/><Relationship Id="rId10" Type="http://schemas.openxmlformats.org/officeDocument/2006/relationships/hyperlink" Target="http://www.photoshare.ru/data/15/15100/1/38neqw-6tb.jpg" TargetMode="External"/><Relationship Id="rId4" Type="http://schemas.openxmlformats.org/officeDocument/2006/relationships/image" Target="../media/image2.jpeg"/><Relationship Id="rId9"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img-fotki.yandex.ru/get/32/parametr666.e5/0_11e62_6256da7a_XL" TargetMode="External"/><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dalmatian-drug.narod.ru/stati/Fotos/pfoto_12.jpg" TargetMode="External"/><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hyperlink" Target="http://upload.wikimedia.org/wikipedia/commons/2/28/Hedgehog.JPG" TargetMode="External"/><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8" Type="http://schemas.openxmlformats.org/officeDocument/2006/relationships/hyperlink" Target="http://img1.liveinternet.ru/images/attach/b/3/41/547/41547870_PicsDesktop_net_271.jpg" TargetMode="External"/><Relationship Id="rId3" Type="http://schemas.openxmlformats.org/officeDocument/2006/relationships/image" Target="../media/image20.jpeg"/><Relationship Id="rId7" Type="http://schemas.openxmlformats.org/officeDocument/2006/relationships/image" Target="../media/image22.jpeg"/><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hyperlink" Target="http://ru.wikipedia.org/wiki/%D0%A4%D0%B0%D0%B9%D0%BB:Erinaceus_europaeus_LC0119.jpg" TargetMode="External"/><Relationship Id="rId11" Type="http://schemas.openxmlformats.org/officeDocument/2006/relationships/image" Target="../media/image24.jpeg"/><Relationship Id="rId5" Type="http://schemas.openxmlformats.org/officeDocument/2006/relationships/image" Target="../media/image21.jpeg"/><Relationship Id="rId10" Type="http://schemas.openxmlformats.org/officeDocument/2006/relationships/hyperlink" Target="http://kemclub.ru/best/3524737.jpg" TargetMode="External"/><Relationship Id="rId4" Type="http://schemas.openxmlformats.org/officeDocument/2006/relationships/hyperlink" Target="http://www.parchionline.it/foto-volpe/Volpe-comune-vulpes-vulpes.jpg" TargetMode="External"/><Relationship Id="rId9" Type="http://schemas.openxmlformats.org/officeDocument/2006/relationships/image" Target="../media/image23.jpeg"/></Relationships>
</file>

<file path=ppt/slides/_rels/slide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608" y="1340768"/>
            <a:ext cx="7416824" cy="792088"/>
          </a:xfrm>
          <a:effectLst>
            <a:outerShdw blurRad="76200" dir="18900000" sy="23000" kx="-1200000" algn="bl" rotWithShape="0">
              <a:prstClr val="black">
                <a:alpha val="20000"/>
              </a:prstClr>
            </a:outerShdw>
          </a:effectLst>
          <a:scene3d>
            <a:camera prst="orthographicFront"/>
            <a:lightRig rig="threePt" dir="t"/>
          </a:scene3d>
          <a:sp3d>
            <a:bevelT/>
          </a:sp3d>
        </p:spPr>
        <p:txBody>
          <a:bodyPr/>
          <a:lstStyle/>
          <a:p>
            <a:r>
              <a:rPr lang="ru-RU" b="1" i="1" dirty="0">
                <a:effectLst>
                  <a:outerShdw blurRad="38100" dist="38100" dir="2700000" algn="tl">
                    <a:srgbClr val="000000">
                      <a:alpha val="43137"/>
                    </a:srgbClr>
                  </a:outerShdw>
                </a:effectLst>
                <a:latin typeface="Book Antiqua" pitchFamily="18" charset="0"/>
                <a:ea typeface="Batang" pitchFamily="18" charset="-127"/>
                <a:cs typeface="Browallia New" pitchFamily="34" charset="-34"/>
              </a:rPr>
              <a:t>Ребятам о зверятах</a:t>
            </a:r>
          </a:p>
        </p:txBody>
      </p:sp>
      <p:sp>
        <p:nvSpPr>
          <p:cNvPr id="3" name="Содержимое 2"/>
          <p:cNvSpPr>
            <a:spLocks noGrp="1"/>
          </p:cNvSpPr>
          <p:nvPr>
            <p:ph idx="1"/>
          </p:nvPr>
        </p:nvSpPr>
        <p:spPr>
          <a:xfrm>
            <a:off x="2411760" y="116632"/>
            <a:ext cx="4464496" cy="864096"/>
          </a:xfrm>
        </p:spPr>
        <p:txBody>
          <a:bodyPr>
            <a:normAutofit/>
          </a:bodyPr>
          <a:lstStyle/>
          <a:p>
            <a:pPr algn="ctr">
              <a:buNone/>
            </a:pPr>
            <a:r>
              <a:rPr lang="ru-RU" sz="4000" i="1" dirty="0">
                <a:effectLst>
                  <a:outerShdw blurRad="38100" dist="38100" dir="2700000" algn="tl">
                    <a:srgbClr val="000000">
                      <a:alpha val="43137"/>
                    </a:srgbClr>
                  </a:outerShdw>
                </a:effectLst>
                <a:latin typeface="Cambria Math" pitchFamily="18" charset="0"/>
                <a:ea typeface="Cambria Math" pitchFamily="18" charset="0"/>
              </a:rPr>
              <a:t>Презентация</a:t>
            </a:r>
          </a:p>
        </p:txBody>
      </p:sp>
      <p:sp>
        <p:nvSpPr>
          <p:cNvPr id="4" name="TextBox 3"/>
          <p:cNvSpPr txBox="1"/>
          <p:nvPr/>
        </p:nvSpPr>
        <p:spPr>
          <a:xfrm>
            <a:off x="5436096" y="4293096"/>
            <a:ext cx="3384376" cy="646331"/>
          </a:xfrm>
          <a:prstGeom prst="rect">
            <a:avLst/>
          </a:prstGeom>
          <a:noFill/>
        </p:spPr>
        <p:txBody>
          <a:bodyPr wrap="square" rtlCol="0">
            <a:spAutoFit/>
          </a:bodyPr>
          <a:lstStyle/>
          <a:p>
            <a:r>
              <a:rPr lang="ru-RU" dirty="0"/>
              <a:t>Выполнил </a:t>
            </a:r>
          </a:p>
          <a:p>
            <a:r>
              <a:rPr lang="ru-RU" dirty="0"/>
              <a:t>Воспитатель  Мельникова М.Н.</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03648" y="188640"/>
            <a:ext cx="6120680" cy="562074"/>
          </a:xfrm>
        </p:spPr>
        <p:txBody>
          <a:bodyPr>
            <a:normAutofit fontScale="90000"/>
          </a:bodyPr>
          <a:lstStyle/>
          <a:p>
            <a:r>
              <a:rPr lang="ru-RU" dirty="0">
                <a:effectLst>
                  <a:outerShdw blurRad="38100" dist="38100" dir="2700000" algn="tl">
                    <a:srgbClr val="000000">
                      <a:alpha val="43137"/>
                    </a:srgbClr>
                  </a:outerShdw>
                </a:effectLst>
                <a:latin typeface="Cambria Math" pitchFamily="18" charset="0"/>
                <a:ea typeface="Cambria Math" pitchFamily="18" charset="0"/>
              </a:rPr>
              <a:t>Кошка</a:t>
            </a:r>
          </a:p>
        </p:txBody>
      </p:sp>
      <p:sp>
        <p:nvSpPr>
          <p:cNvPr id="4" name="Содержимое 3"/>
          <p:cNvSpPr>
            <a:spLocks noGrp="1"/>
          </p:cNvSpPr>
          <p:nvPr>
            <p:ph idx="1"/>
          </p:nvPr>
        </p:nvSpPr>
        <p:spPr>
          <a:xfrm>
            <a:off x="395536" y="5733256"/>
            <a:ext cx="8301608" cy="925563"/>
          </a:xfrm>
        </p:spPr>
        <p:txBody>
          <a:bodyPr>
            <a:normAutofit fontScale="40000" lnSpcReduction="20000"/>
          </a:bodyPr>
          <a:lstStyle/>
          <a:p>
            <a:pPr marL="0" indent="0">
              <a:buNone/>
            </a:pPr>
            <a:r>
              <a:rPr lang="ru-RU" dirty="0"/>
              <a:t>Одомашнивание кошки началось при переходе человека к оседлому образу жизни и с началом развития земледелия, когда появились излишки пищи, и возникла необходимость их сохранения и защиты от грызунов. На Руси домашняя кошка стоила очень дорого и могла служить ценным подарком, поскольку гарантировала защиту урожая от грызунов. Она была также символом мира и благополучия в доме, защищающим дом от нечистой силы.  У кошек превосходно развит слух , обоняние и осязание</a:t>
            </a:r>
          </a:p>
        </p:txBody>
      </p:sp>
      <p:pic>
        <p:nvPicPr>
          <p:cNvPr id="2050" name="Picture 2" descr="http://img0.liveinternet.ru/images/attach/c/2/64/309/64309961_IMG_7433.jpg"/>
          <p:cNvPicPr>
            <a:picLocks noChangeAspect="1" noChangeArrowheads="1"/>
          </p:cNvPicPr>
          <p:nvPr/>
        </p:nvPicPr>
        <p:blipFill>
          <a:blip r:embed="rId2" cstate="print"/>
          <a:srcRect/>
          <a:stretch>
            <a:fillRect/>
          </a:stretch>
        </p:blipFill>
        <p:spPr bwMode="auto">
          <a:xfrm>
            <a:off x="827584" y="764704"/>
            <a:ext cx="7362180" cy="4896544"/>
          </a:xfrm>
          <a:prstGeom prst="rect">
            <a:avLst/>
          </a:prstGeom>
          <a:noFill/>
        </p:spPr>
      </p:pic>
      <p:pic>
        <p:nvPicPr>
          <p:cNvPr id="7" name="il_fi" descr="http://peppercats.narod.ru/foto/IMGP4447_mini.JPG"/>
          <p:cNvPicPr/>
          <p:nvPr/>
        </p:nvPicPr>
        <p:blipFill>
          <a:blip r:embed="rId3" cstate="print"/>
          <a:srcRect/>
          <a:stretch>
            <a:fillRect/>
          </a:stretch>
        </p:blipFill>
        <p:spPr bwMode="auto">
          <a:xfrm>
            <a:off x="4355976" y="1700808"/>
            <a:ext cx="3021836" cy="389953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3000" fill="hold"/>
                                        <p:tgtEl>
                                          <p:spTgt spid="7"/>
                                        </p:tgtEl>
                                        <p:attrNameLst>
                                          <p:attrName>ppt_w</p:attrName>
                                        </p:attrNameLst>
                                      </p:cBhvr>
                                      <p:tavLst>
                                        <p:tav tm="0">
                                          <p:val>
                                            <p:fltVal val="0"/>
                                          </p:val>
                                        </p:tav>
                                        <p:tav tm="100000">
                                          <p:val>
                                            <p:strVal val="#ppt_w"/>
                                          </p:val>
                                        </p:tav>
                                      </p:tavLst>
                                    </p:anim>
                                    <p:anim calcmode="lin" valueType="num">
                                      <p:cBhvr>
                                        <p:cTn id="8" dur="3000" fill="hold"/>
                                        <p:tgtEl>
                                          <p:spTgt spid="7"/>
                                        </p:tgtEl>
                                        <p:attrNameLst>
                                          <p:attrName>ppt_h</p:attrName>
                                        </p:attrNameLst>
                                      </p:cBhvr>
                                      <p:tavLst>
                                        <p:tav tm="0">
                                          <p:val>
                                            <p:fltVal val="0"/>
                                          </p:val>
                                        </p:tav>
                                        <p:tav tm="100000">
                                          <p:val>
                                            <p:strVal val="#ppt_h"/>
                                          </p:val>
                                        </p:tav>
                                      </p:tavLst>
                                    </p:anim>
                                    <p:animEffect transition="in" filter="fade">
                                      <p:cBhvr>
                                        <p:cTn id="9" dur="3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47664" y="188640"/>
            <a:ext cx="5904656" cy="562074"/>
          </a:xfrm>
        </p:spPr>
        <p:txBody>
          <a:bodyPr>
            <a:normAutofit fontScale="90000"/>
          </a:bodyPr>
          <a:lstStyle/>
          <a:p>
            <a:r>
              <a:rPr lang="ru-RU" dirty="0">
                <a:effectLst>
                  <a:outerShdw blurRad="38100" dist="38100" dir="2700000" algn="tl">
                    <a:srgbClr val="000000">
                      <a:alpha val="43137"/>
                    </a:srgbClr>
                  </a:outerShdw>
                </a:effectLst>
                <a:latin typeface="Cambria Math" pitchFamily="18" charset="0"/>
                <a:ea typeface="Cambria Math" pitchFamily="18" charset="0"/>
              </a:rPr>
              <a:t>Хомячок</a:t>
            </a:r>
          </a:p>
        </p:txBody>
      </p:sp>
      <p:sp>
        <p:nvSpPr>
          <p:cNvPr id="3" name="Содержимое 2"/>
          <p:cNvSpPr>
            <a:spLocks noGrp="1"/>
          </p:cNvSpPr>
          <p:nvPr>
            <p:ph idx="1"/>
          </p:nvPr>
        </p:nvSpPr>
        <p:spPr>
          <a:xfrm>
            <a:off x="323528" y="5661248"/>
            <a:ext cx="8496944" cy="1052735"/>
          </a:xfrm>
        </p:spPr>
        <p:txBody>
          <a:bodyPr>
            <a:noAutofit/>
          </a:bodyPr>
          <a:lstStyle/>
          <a:p>
            <a:pPr marL="0" indent="0">
              <a:buNone/>
            </a:pPr>
            <a:r>
              <a:rPr lang="ru-RU" sz="1100" dirty="0"/>
              <a:t>Хомячки были одомашнены совсем недавно, всего 100 лет назад. В природе хомяки роют себе сложноустроенные норы с кладовой, с различными поворотами и проходами. Хомяки запасливы. Многие виды делают запасы корма до 90 кг. На охоту зверек выходит с наступлением сумерек. Употребляет растительную и животную пищу. Впадает в спячку. При содержании в домашних условиях хомячок оказался неприхотливым и выносливым . В домашнем живом уголке хомячок — один из лучших обитателей. Короткохвостый пушистый зверек доставляет много удовольствия своими повадками.  Передними лапами вовремя еды он действует как руками, набивает защечные мешки до предела кормом. Содержимое мешочков может составить кучу в 3 раза больше самого хомяка. </a:t>
            </a:r>
          </a:p>
        </p:txBody>
      </p:sp>
      <p:pic>
        <p:nvPicPr>
          <p:cNvPr id="30722" name="Picture 2" descr="http://i70.carguru.ru/64/5/10564/19/288319/0.jpeg"/>
          <p:cNvPicPr>
            <a:picLocks noChangeAspect="1" noChangeArrowheads="1"/>
          </p:cNvPicPr>
          <p:nvPr/>
        </p:nvPicPr>
        <p:blipFill>
          <a:blip r:embed="rId2" cstate="print"/>
          <a:srcRect/>
          <a:stretch>
            <a:fillRect/>
          </a:stretch>
        </p:blipFill>
        <p:spPr bwMode="auto">
          <a:xfrm>
            <a:off x="539552" y="764704"/>
            <a:ext cx="7344816" cy="4888893"/>
          </a:xfrm>
          <a:prstGeom prst="rect">
            <a:avLst/>
          </a:prstGeom>
          <a:noFill/>
        </p:spPr>
      </p:pic>
      <p:pic>
        <p:nvPicPr>
          <p:cNvPr id="5" name="il_fi" descr="http://www.zoomagazin.info/news/uploads/images/default/homyak.jpg"/>
          <p:cNvPicPr/>
          <p:nvPr/>
        </p:nvPicPr>
        <p:blipFill>
          <a:blip r:embed="rId3" cstate="email"/>
          <a:srcRect/>
          <a:stretch>
            <a:fillRect/>
          </a:stretch>
        </p:blipFill>
        <p:spPr bwMode="auto">
          <a:xfrm>
            <a:off x="3203848" y="1196752"/>
            <a:ext cx="3711575" cy="43973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3000" fill="hold"/>
                                        <p:tgtEl>
                                          <p:spTgt spid="5"/>
                                        </p:tgtEl>
                                        <p:attrNameLst>
                                          <p:attrName>ppt_w</p:attrName>
                                        </p:attrNameLst>
                                      </p:cBhvr>
                                      <p:tavLst>
                                        <p:tav tm="0">
                                          <p:val>
                                            <p:fltVal val="0"/>
                                          </p:val>
                                        </p:tav>
                                        <p:tav tm="100000">
                                          <p:val>
                                            <p:strVal val="#ppt_w"/>
                                          </p:val>
                                        </p:tav>
                                      </p:tavLst>
                                    </p:anim>
                                    <p:anim calcmode="lin" valueType="num">
                                      <p:cBhvr>
                                        <p:cTn id="8" dur="3000" fill="hold"/>
                                        <p:tgtEl>
                                          <p:spTgt spid="5"/>
                                        </p:tgtEl>
                                        <p:attrNameLst>
                                          <p:attrName>ppt_h</p:attrName>
                                        </p:attrNameLst>
                                      </p:cBhvr>
                                      <p:tavLst>
                                        <p:tav tm="0">
                                          <p:val>
                                            <p:fltVal val="0"/>
                                          </p:val>
                                        </p:tav>
                                        <p:tav tm="100000">
                                          <p:val>
                                            <p:strVal val="#ppt_h"/>
                                          </p:val>
                                        </p:tav>
                                      </p:tavLst>
                                    </p:anim>
                                    <p:animEffect transition="in" filter="fade">
                                      <p:cBhvr>
                                        <p:cTn id="9" dur="3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http://img-fotki.yandex.ru/get/5405/kartushino.1f/0_652aa_1243dc83_-1-L">
            <a:hlinkClick r:id="rId2"/>
          </p:cNvPr>
          <p:cNvPicPr>
            <a:picLocks noChangeAspect="1" noChangeArrowheads="1"/>
          </p:cNvPicPr>
          <p:nvPr/>
        </p:nvPicPr>
        <p:blipFill>
          <a:blip r:embed="rId3" cstate="email"/>
          <a:srcRect/>
          <a:stretch>
            <a:fillRect/>
          </a:stretch>
        </p:blipFill>
        <p:spPr bwMode="auto">
          <a:xfrm>
            <a:off x="5303573" y="3977680"/>
            <a:ext cx="3840427" cy="2880320"/>
          </a:xfrm>
          <a:prstGeom prst="rect">
            <a:avLst/>
          </a:prstGeom>
          <a:noFill/>
        </p:spPr>
      </p:pic>
      <p:pic>
        <p:nvPicPr>
          <p:cNvPr id="6" name="il_fi" descr="http://www.point.ru/static/galleries/0018/0018540/3837.jpg"/>
          <p:cNvPicPr>
            <a:picLocks/>
          </p:cNvPicPr>
          <p:nvPr/>
        </p:nvPicPr>
        <p:blipFill>
          <a:blip r:embed="rId4" cstate="email"/>
          <a:srcRect/>
          <a:stretch>
            <a:fillRect/>
          </a:stretch>
        </p:blipFill>
        <p:spPr bwMode="auto">
          <a:xfrm>
            <a:off x="5615608" y="0"/>
            <a:ext cx="3528392" cy="2376264"/>
          </a:xfrm>
          <a:prstGeom prst="rect">
            <a:avLst/>
          </a:prstGeom>
          <a:noFill/>
          <a:ln w="9525">
            <a:noFill/>
            <a:miter lim="800000"/>
            <a:headEnd/>
            <a:tailEnd/>
          </a:ln>
        </p:spPr>
      </p:pic>
      <p:pic>
        <p:nvPicPr>
          <p:cNvPr id="4" name="Picture 2" descr="http://img-fotki.yandex.ru/get/5501/veerat.37/0_568fb_bdf89f44_L">
            <a:hlinkClick r:id="rId5"/>
          </p:cNvPr>
          <p:cNvPicPr>
            <a:picLocks noGrp="1" noChangeAspect="1" noChangeArrowheads="1"/>
          </p:cNvPicPr>
          <p:nvPr>
            <p:ph idx="1"/>
          </p:nvPr>
        </p:nvPicPr>
        <p:blipFill>
          <a:blip r:embed="rId6" cstate="email"/>
          <a:srcRect/>
          <a:stretch>
            <a:fillRect/>
          </a:stretch>
        </p:blipFill>
        <p:spPr bwMode="auto">
          <a:xfrm>
            <a:off x="1" y="0"/>
            <a:ext cx="3635896" cy="2872358"/>
          </a:xfrm>
          <a:prstGeom prst="rect">
            <a:avLst/>
          </a:prstGeom>
          <a:noFill/>
        </p:spPr>
      </p:pic>
      <p:pic>
        <p:nvPicPr>
          <p:cNvPr id="5" name="il_fi" descr="http://life.team22.ru/pic/news/i_n_b_184845.jpg"/>
          <p:cNvPicPr>
            <a:picLocks/>
          </p:cNvPicPr>
          <p:nvPr/>
        </p:nvPicPr>
        <p:blipFill>
          <a:blip r:embed="rId7" cstate="email"/>
          <a:srcRect/>
          <a:stretch>
            <a:fillRect/>
          </a:stretch>
        </p:blipFill>
        <p:spPr bwMode="auto">
          <a:xfrm>
            <a:off x="3143240" y="2071678"/>
            <a:ext cx="3528392" cy="2304256"/>
          </a:xfrm>
          <a:prstGeom prst="rect">
            <a:avLst/>
          </a:prstGeom>
          <a:noFill/>
          <a:ln w="9525">
            <a:noFill/>
            <a:miter lim="800000"/>
            <a:headEnd/>
            <a:tailEnd/>
          </a:ln>
        </p:spPr>
      </p:pic>
      <p:pic>
        <p:nvPicPr>
          <p:cNvPr id="31746" name="Picture 2" descr="http://www.zveryshki.ru/uploads/posts/2007-11/thumbs/1194892762_19145003.jpg"/>
          <p:cNvPicPr>
            <a:picLocks noChangeAspect="1" noChangeArrowheads="1"/>
          </p:cNvPicPr>
          <p:nvPr/>
        </p:nvPicPr>
        <p:blipFill>
          <a:blip r:embed="rId8" cstate="email"/>
          <a:srcRect/>
          <a:stretch>
            <a:fillRect/>
          </a:stretch>
        </p:blipFill>
        <p:spPr bwMode="auto">
          <a:xfrm>
            <a:off x="0" y="3757635"/>
            <a:ext cx="4139952" cy="3100365"/>
          </a:xfrm>
          <a:prstGeom prst="rect">
            <a:avLst/>
          </a:prstGeom>
          <a:noFill/>
        </p:spPr>
      </p:pic>
      <p:pic>
        <p:nvPicPr>
          <p:cNvPr id="31748" name="Picture 4" descr="http://t2.gstatic.com/images?q=tbn:ANd9GcTbpoDgJzEwGsR-6t44CLEAoF5UnyDMjwbnM_vVOjBKA-_gfVI&amp;t=1&amp;usg=__RDRgdgt2v5bGbffRFoWnY47yYz8="/>
          <p:cNvPicPr>
            <a:picLocks noChangeAspect="1" noChangeArrowheads="1"/>
          </p:cNvPicPr>
          <p:nvPr/>
        </p:nvPicPr>
        <p:blipFill>
          <a:blip r:embed="rId9" cstate="print"/>
          <a:srcRect/>
          <a:stretch>
            <a:fillRect/>
          </a:stretch>
        </p:blipFill>
        <p:spPr bwMode="auto">
          <a:xfrm>
            <a:off x="3635896" y="0"/>
            <a:ext cx="1961597" cy="2087573"/>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16632"/>
            <a:ext cx="8219256" cy="706090"/>
          </a:xfrm>
        </p:spPr>
        <p:txBody>
          <a:bodyPr>
            <a:normAutofit fontScale="90000"/>
          </a:bodyPr>
          <a:lstStyle/>
          <a:p>
            <a:r>
              <a:rPr lang="ru-RU" dirty="0"/>
              <a:t>Загадки о животных</a:t>
            </a:r>
          </a:p>
        </p:txBody>
      </p:sp>
      <p:sp>
        <p:nvSpPr>
          <p:cNvPr id="3" name="Содержимое 2"/>
          <p:cNvSpPr>
            <a:spLocks noGrp="1"/>
          </p:cNvSpPr>
          <p:nvPr>
            <p:ph idx="1"/>
          </p:nvPr>
        </p:nvSpPr>
        <p:spPr>
          <a:xfrm>
            <a:off x="457200" y="980728"/>
            <a:ext cx="4042792" cy="5544616"/>
          </a:xfrm>
        </p:spPr>
        <p:txBody>
          <a:bodyPr>
            <a:normAutofit fontScale="47500" lnSpcReduction="20000"/>
          </a:bodyPr>
          <a:lstStyle/>
          <a:p>
            <a:r>
              <a:rPr lang="ru-RU" dirty="0"/>
              <a:t>Всё время по лесу он рыщет,</a:t>
            </a:r>
            <a:br>
              <a:rPr lang="ru-RU" dirty="0"/>
            </a:br>
            <a:r>
              <a:rPr lang="ru-RU" dirty="0"/>
              <a:t>Он в кустах кого-то ищет.</a:t>
            </a:r>
            <a:br>
              <a:rPr lang="ru-RU" dirty="0"/>
            </a:br>
            <a:r>
              <a:rPr lang="ru-RU" dirty="0"/>
              <a:t>Он из кустов зубами щёлк,</a:t>
            </a:r>
            <a:br>
              <a:rPr lang="ru-RU" dirty="0"/>
            </a:br>
            <a:r>
              <a:rPr lang="ru-RU" dirty="0"/>
              <a:t>Кто скажите это - </a:t>
            </a:r>
          </a:p>
          <a:p>
            <a:r>
              <a:rPr lang="ru-RU" dirty="0"/>
              <a:t>Ответ: Волк </a:t>
            </a:r>
          </a:p>
          <a:p>
            <a:r>
              <a:rPr lang="ru-RU" dirty="0"/>
              <a:t>Лесом катится клубок,</a:t>
            </a:r>
            <a:br>
              <a:rPr lang="ru-RU" dirty="0"/>
            </a:br>
            <a:r>
              <a:rPr lang="ru-RU" dirty="0"/>
              <a:t>У него колючий бок.</a:t>
            </a:r>
            <a:br>
              <a:rPr lang="ru-RU" dirty="0"/>
            </a:br>
            <a:r>
              <a:rPr lang="ru-RU" dirty="0"/>
              <a:t>Он охотится ночами</a:t>
            </a:r>
            <a:br>
              <a:rPr lang="ru-RU" dirty="0"/>
            </a:br>
            <a:r>
              <a:rPr lang="ru-RU" dirty="0"/>
              <a:t>За жуками и мышами. </a:t>
            </a:r>
          </a:p>
          <a:p>
            <a:r>
              <a:rPr lang="ru-RU" dirty="0"/>
              <a:t>Ответ: Еж </a:t>
            </a:r>
          </a:p>
          <a:p>
            <a:r>
              <a:rPr lang="ru-RU" dirty="0"/>
              <a:t>Длинные ушки, </a:t>
            </a:r>
            <a:br>
              <a:rPr lang="ru-RU" dirty="0"/>
            </a:br>
            <a:r>
              <a:rPr lang="ru-RU" dirty="0"/>
              <a:t>Быстрые лапки.</a:t>
            </a:r>
            <a:br>
              <a:rPr lang="ru-RU" dirty="0"/>
            </a:br>
            <a:r>
              <a:rPr lang="ru-RU" dirty="0"/>
              <a:t>Серый, но не мышка.</a:t>
            </a:r>
            <a:br>
              <a:rPr lang="ru-RU" dirty="0"/>
            </a:br>
            <a:r>
              <a:rPr lang="ru-RU" dirty="0"/>
              <a:t>Кто это?.. </a:t>
            </a:r>
          </a:p>
          <a:p>
            <a:r>
              <a:rPr lang="ru-RU" dirty="0"/>
              <a:t>Ответ: Зайчишка </a:t>
            </a:r>
          </a:p>
          <a:p>
            <a:r>
              <a:rPr lang="ru-RU" dirty="0"/>
              <a:t>Рыжая плутовка</a:t>
            </a:r>
            <a:br>
              <a:rPr lang="ru-RU" dirty="0"/>
            </a:br>
            <a:r>
              <a:rPr lang="ru-RU" dirty="0"/>
              <a:t>Спряталась под ёлкой.</a:t>
            </a:r>
            <a:br>
              <a:rPr lang="ru-RU" dirty="0"/>
            </a:br>
            <a:r>
              <a:rPr lang="ru-RU" dirty="0"/>
              <a:t>Зайца ждёт хитрюга та.</a:t>
            </a:r>
            <a:br>
              <a:rPr lang="ru-RU" dirty="0"/>
            </a:br>
            <a:r>
              <a:rPr lang="ru-RU" dirty="0"/>
              <a:t>Как зовут её?.. </a:t>
            </a:r>
          </a:p>
          <a:p>
            <a:r>
              <a:rPr lang="ru-RU" dirty="0"/>
              <a:t>Ответ: Лиса </a:t>
            </a:r>
          </a:p>
          <a:p>
            <a:r>
              <a:rPr lang="ru-RU" dirty="0"/>
              <a:t>Вперевалку зверь идет</a:t>
            </a:r>
            <a:br>
              <a:rPr lang="ru-RU" dirty="0"/>
            </a:br>
            <a:r>
              <a:rPr lang="ru-RU" dirty="0"/>
              <a:t>По малину и по мед.</a:t>
            </a:r>
            <a:br>
              <a:rPr lang="ru-RU" dirty="0"/>
            </a:br>
            <a:r>
              <a:rPr lang="ru-RU" dirty="0"/>
              <a:t>Любит сладкое он очень.</a:t>
            </a:r>
            <a:br>
              <a:rPr lang="ru-RU" dirty="0"/>
            </a:br>
            <a:r>
              <a:rPr lang="ru-RU" dirty="0"/>
              <a:t>А когда приходит осень,</a:t>
            </a:r>
            <a:br>
              <a:rPr lang="ru-RU" dirty="0"/>
            </a:br>
            <a:r>
              <a:rPr lang="ru-RU" dirty="0"/>
              <a:t>Лезет в яму до весны,</a:t>
            </a:r>
            <a:br>
              <a:rPr lang="ru-RU" dirty="0"/>
            </a:br>
            <a:r>
              <a:rPr lang="ru-RU" dirty="0"/>
              <a:t>Где он спит и видит сны. </a:t>
            </a:r>
          </a:p>
          <a:p>
            <a:r>
              <a:rPr lang="ru-RU" dirty="0"/>
              <a:t>Ответ: Медведь</a:t>
            </a:r>
          </a:p>
        </p:txBody>
      </p:sp>
      <p:sp>
        <p:nvSpPr>
          <p:cNvPr id="4" name="Прямоугольник 3"/>
          <p:cNvSpPr/>
          <p:nvPr/>
        </p:nvSpPr>
        <p:spPr>
          <a:xfrm>
            <a:off x="4572000" y="1052736"/>
            <a:ext cx="4032448" cy="923330"/>
          </a:xfrm>
          <a:prstGeom prst="rect">
            <a:avLst/>
          </a:prstGeom>
        </p:spPr>
        <p:txBody>
          <a:bodyPr wrap="square">
            <a:spAutoFit/>
          </a:bodyPr>
          <a:lstStyle/>
          <a:p>
            <a:endParaRPr lang="ru-RU" dirty="0"/>
          </a:p>
          <a:p>
            <a:endParaRPr lang="ru-RU" dirty="0"/>
          </a:p>
          <a:p>
            <a:endParaRPr lang="ru-RU" dirty="0"/>
          </a:p>
        </p:txBody>
      </p:sp>
      <p:sp>
        <p:nvSpPr>
          <p:cNvPr id="6" name="Прямоугольник 5"/>
          <p:cNvSpPr/>
          <p:nvPr/>
        </p:nvSpPr>
        <p:spPr>
          <a:xfrm>
            <a:off x="4211960" y="1124744"/>
            <a:ext cx="4572000" cy="4478149"/>
          </a:xfrm>
          <a:prstGeom prst="rect">
            <a:avLst/>
          </a:prstGeom>
        </p:spPr>
        <p:txBody>
          <a:bodyPr>
            <a:spAutoFit/>
          </a:bodyPr>
          <a:lstStyle/>
          <a:p>
            <a:r>
              <a:rPr lang="ru-RU" sz="1500" dirty="0"/>
              <a:t>Без расчески причесался</a:t>
            </a:r>
            <a:br>
              <a:rPr lang="ru-RU" sz="1500" dirty="0"/>
            </a:br>
            <a:r>
              <a:rPr lang="ru-RU" sz="1500" dirty="0"/>
              <a:t>И умылся без воды,</a:t>
            </a:r>
            <a:br>
              <a:rPr lang="ru-RU" sz="1500" dirty="0"/>
            </a:br>
            <a:r>
              <a:rPr lang="ru-RU" sz="1500" dirty="0"/>
              <a:t>В кресло мягкое забрался</a:t>
            </a:r>
            <a:br>
              <a:rPr lang="ru-RU" sz="1500" dirty="0"/>
            </a:br>
            <a:r>
              <a:rPr lang="ru-RU" sz="1500" dirty="0"/>
              <a:t>И запел на все лады. </a:t>
            </a:r>
          </a:p>
          <a:p>
            <a:endParaRPr lang="ru-RU" sz="1500" dirty="0"/>
          </a:p>
          <a:p>
            <a:r>
              <a:rPr lang="ru-RU" sz="1500" dirty="0"/>
              <a:t>Ответ: Кот </a:t>
            </a:r>
          </a:p>
          <a:p>
            <a:endParaRPr lang="ru-RU" sz="1500" dirty="0"/>
          </a:p>
          <a:p>
            <a:r>
              <a:rPr lang="ru-RU" sz="1500" dirty="0"/>
              <a:t>В дом чужого не пущу,</a:t>
            </a:r>
            <a:br>
              <a:rPr lang="ru-RU" sz="1500" dirty="0"/>
            </a:br>
            <a:r>
              <a:rPr lang="ru-RU" sz="1500" dirty="0"/>
              <a:t>Без хозяина грущу. </a:t>
            </a:r>
          </a:p>
          <a:p>
            <a:endParaRPr lang="ru-RU" sz="1500" dirty="0"/>
          </a:p>
          <a:p>
            <a:r>
              <a:rPr lang="ru-RU" sz="1500" dirty="0"/>
              <a:t>Ответ: Собака </a:t>
            </a:r>
          </a:p>
          <a:p>
            <a:endParaRPr lang="ru-RU" sz="1500" dirty="0"/>
          </a:p>
          <a:p>
            <a:r>
              <a:rPr lang="ru-RU" sz="1500" dirty="0"/>
              <a:t>Я устраиваюсь ловко:</a:t>
            </a:r>
            <a:br>
              <a:rPr lang="ru-RU" sz="1500" dirty="0"/>
            </a:br>
            <a:r>
              <a:rPr lang="ru-RU" sz="1500" dirty="0"/>
              <a:t>У меня с собой кладовка.</a:t>
            </a:r>
            <a:br>
              <a:rPr lang="ru-RU" sz="1500" dirty="0"/>
            </a:br>
            <a:r>
              <a:rPr lang="ru-RU" sz="1500" dirty="0"/>
              <a:t>Где кладовка?</a:t>
            </a:r>
            <a:br>
              <a:rPr lang="ru-RU" sz="1500" dirty="0"/>
            </a:br>
            <a:r>
              <a:rPr lang="ru-RU" sz="1500" dirty="0"/>
              <a:t>За щекой!</a:t>
            </a:r>
            <a:br>
              <a:rPr lang="ru-RU" sz="1500" dirty="0"/>
            </a:br>
            <a:r>
              <a:rPr lang="ru-RU" sz="1500" dirty="0"/>
              <a:t>Вот я хитренький какой! </a:t>
            </a:r>
          </a:p>
          <a:p>
            <a:endParaRPr lang="ru-RU" sz="1500" dirty="0"/>
          </a:p>
          <a:p>
            <a:r>
              <a:rPr lang="ru-RU" sz="1500" dirty="0"/>
              <a:t>Ответ: Хомяк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Ребятам о зверятах</a:t>
            </a:r>
          </a:p>
        </p:txBody>
      </p:sp>
      <p:pic>
        <p:nvPicPr>
          <p:cNvPr id="4" name="Содержимое 3" descr=" (500x624, 59Kb)"/>
          <p:cNvPicPr>
            <a:picLocks/>
          </p:cNvPicPr>
          <p:nvPr/>
        </p:nvPicPr>
        <p:blipFill>
          <a:blip r:embed="rId3" cstate="email"/>
          <a:srcRect/>
          <a:stretch>
            <a:fillRect/>
          </a:stretch>
        </p:blipFill>
        <p:spPr bwMode="auto">
          <a:xfrm>
            <a:off x="0" y="2852936"/>
            <a:ext cx="2843808" cy="4005064"/>
          </a:xfrm>
          <a:prstGeom prst="rect">
            <a:avLst/>
          </a:prstGeom>
          <a:noFill/>
          <a:ln w="9525">
            <a:noFill/>
            <a:miter lim="800000"/>
            <a:headEnd/>
            <a:tailEnd/>
          </a:ln>
        </p:spPr>
      </p:pic>
      <p:pic>
        <p:nvPicPr>
          <p:cNvPr id="5" name="il_fi" descr="http://talks.guns.ru/forums/icons/forum_pictures/002253/2253564.jpg"/>
          <p:cNvPicPr>
            <a:picLocks/>
          </p:cNvPicPr>
          <p:nvPr/>
        </p:nvPicPr>
        <p:blipFill>
          <a:blip r:embed="rId4" cstate="email"/>
          <a:srcRect/>
          <a:stretch>
            <a:fillRect/>
          </a:stretch>
        </p:blipFill>
        <p:spPr bwMode="auto">
          <a:xfrm>
            <a:off x="2843808" y="4509120"/>
            <a:ext cx="3312368" cy="2348880"/>
          </a:xfrm>
          <a:prstGeom prst="rect">
            <a:avLst/>
          </a:prstGeom>
          <a:noFill/>
          <a:ln w="9525">
            <a:noFill/>
            <a:miter lim="800000"/>
            <a:headEnd/>
            <a:tailEnd/>
          </a:ln>
        </p:spPr>
      </p:pic>
      <p:pic>
        <p:nvPicPr>
          <p:cNvPr id="6" name="il_fi" descr="http://www.bear.org/website/images/stories/images/images-new/bear_marsh_marigolds.jpg"/>
          <p:cNvPicPr/>
          <p:nvPr/>
        </p:nvPicPr>
        <p:blipFill>
          <a:blip r:embed="rId5" cstate="email"/>
          <a:srcRect/>
          <a:stretch>
            <a:fillRect/>
          </a:stretch>
        </p:blipFill>
        <p:spPr bwMode="auto">
          <a:xfrm>
            <a:off x="0" y="0"/>
            <a:ext cx="4139952" cy="2924944"/>
          </a:xfrm>
          <a:prstGeom prst="rect">
            <a:avLst/>
          </a:prstGeom>
          <a:noFill/>
          <a:ln w="9525">
            <a:noFill/>
            <a:miter lim="800000"/>
            <a:headEnd/>
            <a:tailEnd/>
          </a:ln>
        </p:spPr>
      </p:pic>
      <p:pic>
        <p:nvPicPr>
          <p:cNvPr id="7" name="il_fi" descr="http://www.apus.ru/im.xp/049050053048054055053050055.png"/>
          <p:cNvPicPr/>
          <p:nvPr/>
        </p:nvPicPr>
        <p:blipFill>
          <a:blip r:embed="rId6" cstate="print"/>
          <a:srcRect/>
          <a:stretch>
            <a:fillRect/>
          </a:stretch>
        </p:blipFill>
        <p:spPr bwMode="auto">
          <a:xfrm>
            <a:off x="3419872" y="0"/>
            <a:ext cx="2376264" cy="2060848"/>
          </a:xfrm>
          <a:prstGeom prst="rect">
            <a:avLst/>
          </a:prstGeom>
          <a:noFill/>
          <a:ln w="9525">
            <a:noFill/>
            <a:miter lim="800000"/>
            <a:headEnd/>
            <a:tailEnd/>
          </a:ln>
        </p:spPr>
      </p:pic>
      <p:pic>
        <p:nvPicPr>
          <p:cNvPr id="6146" name="Picture 2" descr="http://img.sunhome.ru/UsersGallery/wallpapers/43/5141813.jpg"/>
          <p:cNvPicPr>
            <a:picLocks noChangeAspect="1" noChangeArrowheads="1"/>
          </p:cNvPicPr>
          <p:nvPr/>
        </p:nvPicPr>
        <p:blipFill>
          <a:blip r:embed="rId7" cstate="email"/>
          <a:srcRect/>
          <a:stretch>
            <a:fillRect/>
          </a:stretch>
        </p:blipFill>
        <p:spPr bwMode="auto">
          <a:xfrm>
            <a:off x="2843808" y="1988841"/>
            <a:ext cx="4320480" cy="3024336"/>
          </a:xfrm>
          <a:prstGeom prst="rect">
            <a:avLst/>
          </a:prstGeom>
          <a:noFill/>
        </p:spPr>
      </p:pic>
      <p:pic>
        <p:nvPicPr>
          <p:cNvPr id="9" name="Picture 4" descr="http://img-fotki.yandex.ru/get/5405/kartushino.1f/0_652aa_1243dc83_-1-L">
            <a:hlinkClick r:id="rId8"/>
          </p:cNvPr>
          <p:cNvPicPr>
            <a:picLocks noChangeAspect="1" noChangeArrowheads="1"/>
          </p:cNvPicPr>
          <p:nvPr/>
        </p:nvPicPr>
        <p:blipFill>
          <a:blip r:embed="rId9" cstate="email"/>
          <a:srcRect/>
          <a:stretch>
            <a:fillRect/>
          </a:stretch>
        </p:blipFill>
        <p:spPr bwMode="auto">
          <a:xfrm>
            <a:off x="6156176" y="4869160"/>
            <a:ext cx="2987824" cy="2240868"/>
          </a:xfrm>
          <a:prstGeom prst="rect">
            <a:avLst/>
          </a:prstGeom>
          <a:noFill/>
        </p:spPr>
      </p:pic>
      <p:pic>
        <p:nvPicPr>
          <p:cNvPr id="17410" name="Picture 2" descr="Картинка 2 из 64000">
            <a:hlinkClick r:id="rId10"/>
          </p:cNvPr>
          <p:cNvPicPr>
            <a:picLocks noChangeAspect="1" noChangeArrowheads="1"/>
          </p:cNvPicPr>
          <p:nvPr/>
        </p:nvPicPr>
        <p:blipFill>
          <a:blip r:embed="rId11" cstate="email"/>
          <a:srcRect/>
          <a:stretch>
            <a:fillRect/>
          </a:stretch>
        </p:blipFill>
        <p:spPr bwMode="auto">
          <a:xfrm>
            <a:off x="5775344" y="0"/>
            <a:ext cx="3368655" cy="2636912"/>
          </a:xfrm>
          <a:prstGeom prst="rect">
            <a:avLst/>
          </a:prstGeom>
          <a:noFill/>
        </p:spPr>
      </p:pic>
      <p:pic>
        <p:nvPicPr>
          <p:cNvPr id="17412" name="Picture 4" descr="Картинка 43 из 64000">
            <a:hlinkClick r:id="rId12"/>
          </p:cNvPr>
          <p:cNvPicPr>
            <a:picLocks noChangeAspect="1" noChangeArrowheads="1"/>
          </p:cNvPicPr>
          <p:nvPr/>
        </p:nvPicPr>
        <p:blipFill>
          <a:blip r:embed="rId13" cstate="email"/>
          <a:srcRect/>
          <a:stretch>
            <a:fillRect/>
          </a:stretch>
        </p:blipFill>
        <p:spPr bwMode="auto">
          <a:xfrm>
            <a:off x="7184444" y="2564904"/>
            <a:ext cx="1959556" cy="2664297"/>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403648" y="188640"/>
            <a:ext cx="5760640" cy="432048"/>
          </a:xfrm>
        </p:spPr>
        <p:txBody>
          <a:bodyPr>
            <a:normAutofit fontScale="90000"/>
          </a:bodyPr>
          <a:lstStyle/>
          <a:p>
            <a:r>
              <a:rPr lang="ru-RU" dirty="0">
                <a:effectLst>
                  <a:outerShdw blurRad="38100" dist="38100" dir="2700000" algn="tl">
                    <a:srgbClr val="000000">
                      <a:alpha val="43137"/>
                    </a:srgbClr>
                  </a:outerShdw>
                </a:effectLst>
                <a:latin typeface="Cambria Math" pitchFamily="18" charset="0"/>
                <a:ea typeface="Cambria Math" pitchFamily="18" charset="0"/>
                <a:cs typeface="Arabic Typesetting" pitchFamily="66" charset="-78"/>
              </a:rPr>
              <a:t>Заяц</a:t>
            </a:r>
          </a:p>
        </p:txBody>
      </p:sp>
      <p:sp>
        <p:nvSpPr>
          <p:cNvPr id="3" name="Подзаголовок 2"/>
          <p:cNvSpPr>
            <a:spLocks noGrp="1"/>
          </p:cNvSpPr>
          <p:nvPr>
            <p:ph type="subTitle" idx="1"/>
          </p:nvPr>
        </p:nvSpPr>
        <p:spPr>
          <a:xfrm>
            <a:off x="539552" y="5633864"/>
            <a:ext cx="8280920" cy="1224136"/>
          </a:xfrm>
        </p:spPr>
        <p:txBody>
          <a:bodyPr>
            <a:normAutofit fontScale="40000" lnSpcReduction="20000"/>
          </a:bodyPr>
          <a:lstStyle/>
          <a:p>
            <a:pPr algn="l"/>
            <a:r>
              <a:rPr lang="ru-RU" dirty="0">
                <a:solidFill>
                  <a:schemeClr val="tx1"/>
                </a:solidFill>
              </a:rPr>
              <a:t>Заяц  предпочитает открытые места: поля, луга, опушки, обширные вырубки, поляны, гари. </a:t>
            </a:r>
            <a:r>
              <a:rPr lang="ru-RU" dirty="0" err="1">
                <a:solidFill>
                  <a:schemeClr val="tx1"/>
                </a:solidFill>
              </a:rPr>
              <a:t>Бегаетрусак</a:t>
            </a:r>
            <a:r>
              <a:rPr lang="ru-RU" dirty="0">
                <a:solidFill>
                  <a:schemeClr val="tx1"/>
                </a:solidFill>
              </a:rPr>
              <a:t> быстро, способен развить скорость бега до 50-60 км/ч по прямой. Путает следы. Неплохо умеет плавать. Зайцы — тихие звери; только будучи пойманными или раненными, они издают высокий пронзительный крик. Самка зовёт зайчат, издавая тихие звуки. Потревоженный русак щёлкает зубами. Зайцы общаются перестукивая лапами. Получается очень похоже на стук в барабан. Летом заяц питается травянистыми растениями и молодыми побегами деревьев и кустарников,  съедает листья и стебли, корни, семена. Зимой ест побеги и кору деревьев. </a:t>
            </a:r>
          </a:p>
          <a:p>
            <a:endParaRPr lang="ru-RU" dirty="0"/>
          </a:p>
        </p:txBody>
      </p:sp>
      <p:pic>
        <p:nvPicPr>
          <p:cNvPr id="4" name="il_fi" descr="http://img1.nnm.ru/imagez/gallery/d/d/5/b/f/dd5bf72d217d045fb533f6765b0c3357.jpg"/>
          <p:cNvPicPr/>
          <p:nvPr/>
        </p:nvPicPr>
        <p:blipFill>
          <a:blip r:embed="rId2" cstate="print"/>
          <a:srcRect/>
          <a:stretch>
            <a:fillRect/>
          </a:stretch>
        </p:blipFill>
        <p:spPr bwMode="auto">
          <a:xfrm>
            <a:off x="899592" y="692696"/>
            <a:ext cx="7344816" cy="4896544"/>
          </a:xfrm>
          <a:prstGeom prst="rect">
            <a:avLst/>
          </a:prstGeom>
          <a:noFill/>
          <a:ln w="9525">
            <a:noFill/>
            <a:miter lim="800000"/>
            <a:headEnd/>
            <a:tailEnd/>
          </a:ln>
        </p:spPr>
      </p:pic>
      <p:pic>
        <p:nvPicPr>
          <p:cNvPr id="6" name="il_fi" descr="http://img.animal-photos.ru/rabbits/rabbits-6.jpg"/>
          <p:cNvPicPr/>
          <p:nvPr/>
        </p:nvPicPr>
        <p:blipFill>
          <a:blip r:embed="rId3" cstate="email"/>
          <a:srcRect/>
          <a:stretch>
            <a:fillRect/>
          </a:stretch>
        </p:blipFill>
        <p:spPr bwMode="auto">
          <a:xfrm>
            <a:off x="4572000" y="2420888"/>
            <a:ext cx="2859470" cy="25922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2000" fill="hold"/>
                                        <p:tgtEl>
                                          <p:spTgt spid="6"/>
                                        </p:tgtEl>
                                        <p:attrNameLst>
                                          <p:attrName>ppt_w</p:attrName>
                                        </p:attrNameLst>
                                      </p:cBhvr>
                                      <p:tavLst>
                                        <p:tav tm="0">
                                          <p:val>
                                            <p:fltVal val="0"/>
                                          </p:val>
                                        </p:tav>
                                        <p:tav tm="100000">
                                          <p:val>
                                            <p:strVal val="#ppt_w"/>
                                          </p:val>
                                        </p:tav>
                                      </p:tavLst>
                                    </p:anim>
                                    <p:anim calcmode="lin" valueType="num">
                                      <p:cBhvr>
                                        <p:cTn id="8" dur="2000" fill="hold"/>
                                        <p:tgtEl>
                                          <p:spTgt spid="6"/>
                                        </p:tgtEl>
                                        <p:attrNameLst>
                                          <p:attrName>ppt_h</p:attrName>
                                        </p:attrNameLst>
                                      </p:cBhvr>
                                      <p:tavLst>
                                        <p:tav tm="0">
                                          <p:val>
                                            <p:fltVal val="0"/>
                                          </p:val>
                                        </p:tav>
                                        <p:tav tm="100000">
                                          <p:val>
                                            <p:strVal val="#ppt_h"/>
                                          </p:val>
                                        </p:tav>
                                      </p:tavLst>
                                    </p:anim>
                                    <p:animEffect transition="in" filter="fade">
                                      <p:cBhvr>
                                        <p:cTn id="9"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03648" y="116632"/>
            <a:ext cx="6624736" cy="548680"/>
          </a:xfrm>
        </p:spPr>
        <p:txBody>
          <a:bodyPr>
            <a:normAutofit fontScale="90000"/>
          </a:bodyPr>
          <a:lstStyle/>
          <a:p>
            <a:r>
              <a:rPr lang="vi-VN" b="1" dirty="0">
                <a:effectLst>
                  <a:outerShdw blurRad="38100" dist="38100" dir="2700000" algn="tl">
                    <a:srgbClr val="000000">
                      <a:alpha val="43137"/>
                    </a:srgbClr>
                  </a:outerShdw>
                </a:effectLst>
                <a:latin typeface="Cambria Math" pitchFamily="18" charset="0"/>
                <a:ea typeface="Cambria Math" pitchFamily="18" charset="0"/>
              </a:rPr>
              <a:t>р</a:t>
            </a:r>
            <a:r>
              <a:rPr lang="ru-RU" b="1" dirty="0" err="1">
                <a:effectLst>
                  <a:outerShdw blurRad="38100" dist="38100" dir="2700000" algn="tl">
                    <a:srgbClr val="000000">
                      <a:alpha val="43137"/>
                    </a:srgbClr>
                  </a:outerShdw>
                </a:effectLst>
                <a:latin typeface="Cambria Math" pitchFamily="18" charset="0"/>
                <a:ea typeface="Cambria Math" pitchFamily="18" charset="0"/>
              </a:rPr>
              <a:t>ы</a:t>
            </a:r>
            <a:r>
              <a:rPr lang="vi-VN" b="1" dirty="0">
                <a:effectLst>
                  <a:outerShdw blurRad="38100" dist="38100" dir="2700000" algn="tl">
                    <a:srgbClr val="000000">
                      <a:alpha val="43137"/>
                    </a:srgbClr>
                  </a:outerShdw>
                </a:effectLst>
                <a:latin typeface="Cambria Math" pitchFamily="18" charset="0"/>
                <a:ea typeface="Cambria Math" pitchFamily="18" charset="0"/>
              </a:rPr>
              <a:t>жая лис</a:t>
            </a:r>
            <a:r>
              <a:rPr lang="ru-RU" b="1" dirty="0">
                <a:effectLst>
                  <a:outerShdw blurRad="38100" dist="38100" dir="2700000" algn="tl">
                    <a:srgbClr val="000000">
                      <a:alpha val="43137"/>
                    </a:srgbClr>
                  </a:outerShdw>
                </a:effectLst>
                <a:latin typeface="Cambria Math" pitchFamily="18" charset="0"/>
                <a:ea typeface="Cambria Math" pitchFamily="18" charset="0"/>
              </a:rPr>
              <a:t>и</a:t>
            </a:r>
            <a:r>
              <a:rPr lang="vi-VN" b="1" dirty="0">
                <a:effectLst>
                  <a:outerShdw blurRad="38100" dist="38100" dir="2700000" algn="tl">
                    <a:srgbClr val="000000">
                      <a:alpha val="43137"/>
                    </a:srgbClr>
                  </a:outerShdw>
                </a:effectLst>
                <a:latin typeface="Cambria Math" pitchFamily="18" charset="0"/>
                <a:ea typeface="Cambria Math" pitchFamily="18" charset="0"/>
              </a:rPr>
              <a:t>ца</a:t>
            </a:r>
            <a:r>
              <a:rPr lang="vi-VN" dirty="0">
                <a:effectLst>
                  <a:outerShdw blurRad="38100" dist="38100" dir="2700000" algn="tl">
                    <a:srgbClr val="000000">
                      <a:alpha val="43137"/>
                    </a:srgbClr>
                  </a:outerShdw>
                </a:effectLst>
                <a:latin typeface="Cambria Math" pitchFamily="18" charset="0"/>
                <a:ea typeface="Cambria Math" pitchFamily="18" charset="0"/>
              </a:rPr>
              <a:t> </a:t>
            </a:r>
            <a:endParaRPr lang="ru-RU" dirty="0">
              <a:effectLst>
                <a:outerShdw blurRad="38100" dist="38100" dir="2700000" algn="tl">
                  <a:srgbClr val="000000">
                    <a:alpha val="43137"/>
                  </a:srgbClr>
                </a:outerShdw>
              </a:effectLst>
              <a:latin typeface="Cambria Math" pitchFamily="18" charset="0"/>
              <a:ea typeface="Cambria Math" pitchFamily="18" charset="0"/>
            </a:endParaRPr>
          </a:p>
        </p:txBody>
      </p:sp>
      <p:sp>
        <p:nvSpPr>
          <p:cNvPr id="5" name="Содержимое 4"/>
          <p:cNvSpPr>
            <a:spLocks noGrp="1"/>
          </p:cNvSpPr>
          <p:nvPr>
            <p:ph idx="1"/>
          </p:nvPr>
        </p:nvSpPr>
        <p:spPr>
          <a:xfrm>
            <a:off x="395536" y="5661248"/>
            <a:ext cx="8352928" cy="1196752"/>
          </a:xfrm>
        </p:spPr>
        <p:txBody>
          <a:bodyPr>
            <a:normAutofit fontScale="32500" lnSpcReduction="20000"/>
          </a:bodyPr>
          <a:lstStyle/>
          <a:p>
            <a:pPr marL="0" indent="0">
              <a:buNone/>
            </a:pPr>
            <a:r>
              <a:rPr lang="ru-RU" sz="3400" dirty="0"/>
              <a:t>Лисица  предпочитает для жизни открытые местности -рощи, перелески, холмы и овраги, особенно если зимой снеговой покров в них не слишком глубокий и рыхлый. Живут лисицы в норах, которые роют сами, или же занимают подходящие норы, выкопанные другими животными. Лисица питается мелкими животными, птицами и грызунами. Но основу её питания составляют мелкие грызуны, особенно зимой, когда лисица живёт в первую очередь охотой на полевых мышей: зверь, учуяв под снежным покровом грызуна, прислушивается к его писку, а потом быстрыми прыжками ныряет под снег, или разбрасывает его лапами, пытаясь поймать добычу. Этот способ охоты получил название </a:t>
            </a:r>
            <a:r>
              <a:rPr lang="ru-RU" sz="3400" i="1" dirty="0" err="1"/>
              <a:t>мышкование</a:t>
            </a:r>
            <a:r>
              <a:rPr lang="ru-RU" sz="3400" dirty="0"/>
              <a:t>.  А вот зайцы и домашние птицы играют в питании много меньшую роль, чем принято считать.</a:t>
            </a:r>
          </a:p>
          <a:p>
            <a:pPr>
              <a:buNone/>
            </a:pPr>
            <a:endParaRPr lang="ru-RU" dirty="0"/>
          </a:p>
        </p:txBody>
      </p:sp>
      <p:pic>
        <p:nvPicPr>
          <p:cNvPr id="1028" name="Picture 4" descr="http://www.forest813.ru/assets/images/foto7409.jpg"/>
          <p:cNvPicPr>
            <a:picLocks noChangeAspect="1" noChangeArrowheads="1"/>
          </p:cNvPicPr>
          <p:nvPr/>
        </p:nvPicPr>
        <p:blipFill>
          <a:blip r:embed="rId2" cstate="email"/>
          <a:srcRect/>
          <a:stretch>
            <a:fillRect/>
          </a:stretch>
        </p:blipFill>
        <p:spPr bwMode="auto">
          <a:xfrm>
            <a:off x="827584" y="692696"/>
            <a:ext cx="7536606" cy="4965155"/>
          </a:xfrm>
          <a:prstGeom prst="rect">
            <a:avLst/>
          </a:prstGeom>
          <a:noFill/>
        </p:spPr>
      </p:pic>
      <p:pic>
        <p:nvPicPr>
          <p:cNvPr id="8" name="Picture 4" descr="Картинка 83 из 64000">
            <a:hlinkClick r:id="rId3"/>
          </p:cNvPr>
          <p:cNvPicPr>
            <a:picLocks noChangeAspect="1" noChangeArrowheads="1"/>
          </p:cNvPicPr>
          <p:nvPr/>
        </p:nvPicPr>
        <p:blipFill>
          <a:blip r:embed="rId4" cstate="email"/>
          <a:srcRect/>
          <a:stretch>
            <a:fillRect/>
          </a:stretch>
        </p:blipFill>
        <p:spPr bwMode="auto">
          <a:xfrm>
            <a:off x="2627784" y="1268760"/>
            <a:ext cx="5076825" cy="329565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3000" fill="hold"/>
                                        <p:tgtEl>
                                          <p:spTgt spid="8"/>
                                        </p:tgtEl>
                                        <p:attrNameLst>
                                          <p:attrName>ppt_w</p:attrName>
                                        </p:attrNameLst>
                                      </p:cBhvr>
                                      <p:tavLst>
                                        <p:tav tm="0">
                                          <p:val>
                                            <p:fltVal val="0"/>
                                          </p:val>
                                        </p:tav>
                                        <p:tav tm="100000">
                                          <p:val>
                                            <p:strVal val="#ppt_w"/>
                                          </p:val>
                                        </p:tav>
                                      </p:tavLst>
                                    </p:anim>
                                    <p:anim calcmode="lin" valueType="num">
                                      <p:cBhvr>
                                        <p:cTn id="8" dur="3000" fill="hold"/>
                                        <p:tgtEl>
                                          <p:spTgt spid="8"/>
                                        </p:tgtEl>
                                        <p:attrNameLst>
                                          <p:attrName>ppt_h</p:attrName>
                                        </p:attrNameLst>
                                      </p:cBhvr>
                                      <p:tavLst>
                                        <p:tav tm="0">
                                          <p:val>
                                            <p:fltVal val="0"/>
                                          </p:val>
                                        </p:tav>
                                        <p:tav tm="100000">
                                          <p:val>
                                            <p:strVal val="#ppt_h"/>
                                          </p:val>
                                        </p:tav>
                                      </p:tavLst>
                                    </p:anim>
                                    <p:animEffect transition="in" filter="fade">
                                      <p:cBhvr>
                                        <p:cTn id="9" dur="3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75656" y="116632"/>
            <a:ext cx="5544616" cy="562074"/>
          </a:xfrm>
        </p:spPr>
        <p:txBody>
          <a:bodyPr>
            <a:noAutofit/>
          </a:bodyPr>
          <a:lstStyle/>
          <a:p>
            <a:r>
              <a:rPr lang="ru-RU" sz="4000" dirty="0">
                <a:effectLst>
                  <a:outerShdw blurRad="38100" dist="38100" dir="2700000" algn="tl">
                    <a:srgbClr val="000000">
                      <a:alpha val="43137"/>
                    </a:srgbClr>
                  </a:outerShdw>
                </a:effectLst>
                <a:latin typeface="Cambria Math" pitchFamily="18" charset="0"/>
                <a:ea typeface="Cambria Math" pitchFamily="18" charset="0"/>
              </a:rPr>
              <a:t>Бурый медведь </a:t>
            </a:r>
          </a:p>
        </p:txBody>
      </p:sp>
      <p:pic>
        <p:nvPicPr>
          <p:cNvPr id="4" name="il_fi" descr="http://www.zastavki.com/pictures/1024x768/2010/World_Russia_Forest_near_Moscow_022622_.jpg"/>
          <p:cNvPicPr>
            <a:picLocks noGrp="1"/>
          </p:cNvPicPr>
          <p:nvPr>
            <p:ph idx="1"/>
          </p:nvPr>
        </p:nvPicPr>
        <p:blipFill>
          <a:blip r:embed="rId2" cstate="email"/>
          <a:srcRect/>
          <a:stretch>
            <a:fillRect/>
          </a:stretch>
        </p:blipFill>
        <p:spPr bwMode="auto">
          <a:xfrm>
            <a:off x="1043608" y="692696"/>
            <a:ext cx="6840760" cy="4853136"/>
          </a:xfrm>
          <a:prstGeom prst="rect">
            <a:avLst/>
          </a:prstGeom>
          <a:noFill/>
          <a:ln w="9525">
            <a:noFill/>
            <a:miter lim="800000"/>
            <a:headEnd/>
            <a:tailEnd/>
          </a:ln>
        </p:spPr>
      </p:pic>
      <p:pic>
        <p:nvPicPr>
          <p:cNvPr id="5" name="il_fi" descr="http://hunfish.ru/wp-content/uploads/2010/07/12.jpg"/>
          <p:cNvPicPr/>
          <p:nvPr/>
        </p:nvPicPr>
        <p:blipFill>
          <a:blip r:embed="rId3" cstate="print"/>
          <a:srcRect/>
          <a:stretch>
            <a:fillRect/>
          </a:stretch>
        </p:blipFill>
        <p:spPr bwMode="auto">
          <a:xfrm>
            <a:off x="2915816" y="2204864"/>
            <a:ext cx="3168352" cy="2592288"/>
          </a:xfrm>
          <a:prstGeom prst="rect">
            <a:avLst/>
          </a:prstGeom>
          <a:noFill/>
          <a:ln w="9525">
            <a:noFill/>
            <a:miter lim="800000"/>
            <a:headEnd/>
            <a:tailEnd/>
          </a:ln>
        </p:spPr>
      </p:pic>
      <p:sp>
        <p:nvSpPr>
          <p:cNvPr id="6" name="TextBox 5"/>
          <p:cNvSpPr txBox="1"/>
          <p:nvPr/>
        </p:nvSpPr>
        <p:spPr>
          <a:xfrm>
            <a:off x="1763688" y="5445224"/>
            <a:ext cx="184731" cy="369332"/>
          </a:xfrm>
          <a:prstGeom prst="rect">
            <a:avLst/>
          </a:prstGeom>
          <a:noFill/>
        </p:spPr>
        <p:txBody>
          <a:bodyPr wrap="none" rtlCol="0">
            <a:spAutoFit/>
          </a:bodyPr>
          <a:lstStyle/>
          <a:p>
            <a:endParaRPr lang="ru-RU" dirty="0"/>
          </a:p>
        </p:txBody>
      </p:sp>
      <p:sp>
        <p:nvSpPr>
          <p:cNvPr id="7" name="TextBox 6"/>
          <p:cNvSpPr txBox="1"/>
          <p:nvPr/>
        </p:nvSpPr>
        <p:spPr>
          <a:xfrm>
            <a:off x="467544" y="5589241"/>
            <a:ext cx="8280920" cy="1477328"/>
          </a:xfrm>
          <a:prstGeom prst="rect">
            <a:avLst/>
          </a:prstGeom>
          <a:noFill/>
        </p:spPr>
        <p:txBody>
          <a:bodyPr wrap="square" rtlCol="0">
            <a:spAutoFit/>
          </a:bodyPr>
          <a:lstStyle/>
          <a:p>
            <a:r>
              <a:rPr lang="ru-RU" sz="1200" dirty="0"/>
              <a:t>Обычные места обитания медведя — сплошные лесные массивы с буреломом и с густой порослью лиственных пород. Бурый медведь всеяден. Он ест ягоды, жёлуди, орехи, корни, клубни и стебли трав, насекомых (муравьи, бабочки), червей, ящериц, лягушек, грызунов (мыши, суслики, сурки, бурундуки), рыбу. Бурый медведь любит мёд. К зиме медведь нагуливает подкожный жир (до 180 кг) и с осени залегает в берлогу. Берлоги располагаются на сухом месте, в большинстве случаев в ямах под защитой бурелома или под вывороченными корнями деревьев. зимний сон длится 5—6 месяцев. На юге, где зима малоснежна, медведи не залегают в спячку вообще. За период зимовки медведь теряет до 80 кг жира.</a:t>
            </a:r>
          </a:p>
          <a:p>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3000" fill="hold"/>
                                        <p:tgtEl>
                                          <p:spTgt spid="5"/>
                                        </p:tgtEl>
                                        <p:attrNameLst>
                                          <p:attrName>ppt_w</p:attrName>
                                        </p:attrNameLst>
                                      </p:cBhvr>
                                      <p:tavLst>
                                        <p:tav tm="0">
                                          <p:val>
                                            <p:fltVal val="0"/>
                                          </p:val>
                                        </p:tav>
                                        <p:tav tm="100000">
                                          <p:val>
                                            <p:strVal val="#ppt_w"/>
                                          </p:val>
                                        </p:tav>
                                      </p:tavLst>
                                    </p:anim>
                                    <p:anim calcmode="lin" valueType="num">
                                      <p:cBhvr>
                                        <p:cTn id="8" dur="3000" fill="hold"/>
                                        <p:tgtEl>
                                          <p:spTgt spid="5"/>
                                        </p:tgtEl>
                                        <p:attrNameLst>
                                          <p:attrName>ppt_h</p:attrName>
                                        </p:attrNameLst>
                                      </p:cBhvr>
                                      <p:tavLst>
                                        <p:tav tm="0">
                                          <p:val>
                                            <p:fltVal val="0"/>
                                          </p:val>
                                        </p:tav>
                                        <p:tav tm="100000">
                                          <p:val>
                                            <p:strVal val="#ppt_h"/>
                                          </p:val>
                                        </p:tav>
                                      </p:tavLst>
                                    </p:anim>
                                    <p:animEffect transition="in" filter="fade">
                                      <p:cBhvr>
                                        <p:cTn id="9" dur="3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59632" y="188640"/>
            <a:ext cx="6624736" cy="562074"/>
          </a:xfrm>
        </p:spPr>
        <p:txBody>
          <a:bodyPr>
            <a:normAutofit fontScale="90000"/>
          </a:bodyPr>
          <a:lstStyle/>
          <a:p>
            <a:r>
              <a:rPr lang="ru-RU" dirty="0">
                <a:effectLst>
                  <a:outerShdw blurRad="38100" dist="38100" dir="2700000" algn="tl">
                    <a:srgbClr val="000000">
                      <a:alpha val="43137"/>
                    </a:srgbClr>
                  </a:outerShdw>
                </a:effectLst>
                <a:latin typeface="Cambria Math" pitchFamily="18" charset="0"/>
                <a:ea typeface="Cambria Math" pitchFamily="18" charset="0"/>
              </a:rPr>
              <a:t>Волк</a:t>
            </a:r>
          </a:p>
        </p:txBody>
      </p:sp>
      <p:sp>
        <p:nvSpPr>
          <p:cNvPr id="3" name="Содержимое 2"/>
          <p:cNvSpPr>
            <a:spLocks noGrp="1"/>
          </p:cNvSpPr>
          <p:nvPr>
            <p:ph idx="1"/>
          </p:nvPr>
        </p:nvSpPr>
        <p:spPr>
          <a:xfrm>
            <a:off x="395536" y="5921896"/>
            <a:ext cx="8219256" cy="819472"/>
          </a:xfrm>
        </p:spPr>
        <p:txBody>
          <a:bodyPr>
            <a:normAutofit fontScale="40000" lnSpcReduction="20000"/>
          </a:bodyPr>
          <a:lstStyle/>
          <a:p>
            <a:pPr marL="0" indent="0">
              <a:buNone/>
            </a:pPr>
            <a:r>
              <a:rPr lang="ru-RU" b="1" dirty="0"/>
              <a:t>Волк</a:t>
            </a:r>
            <a:r>
              <a:rPr lang="ru-RU" dirty="0"/>
              <a:t> — хищное млекопитающее. Волки издают такие звуки, как вой, завывание, хныканье, ворчание, рычание, тявканье, лай. Волки общаются с помощью этих звуков. Для выведения потомства волки устраивают логова . Живут волки стаями. Волк – это ночное животное. Волк — очень сильный, подвижный зверь, пробегает в сутки до 25-40 км, может унести в логово овцу, закинув на спину. От волка  происходит </a:t>
            </a:r>
            <a:r>
              <a:rPr lang="ru-RU" b="1"/>
              <a:t>домашняя собака.</a:t>
            </a:r>
            <a:endParaRPr lang="ru-RU" dirty="0"/>
          </a:p>
        </p:txBody>
      </p:sp>
      <p:pic>
        <p:nvPicPr>
          <p:cNvPr id="27650" name="Picture 2" descr="http://pi1.i.ua/photo/images/pic/7/0/1755907_4718acd4.jpg"/>
          <p:cNvPicPr>
            <a:picLocks noChangeAspect="1" noChangeArrowheads="1"/>
          </p:cNvPicPr>
          <p:nvPr/>
        </p:nvPicPr>
        <p:blipFill>
          <a:blip r:embed="rId2" cstate="print"/>
          <a:srcRect/>
          <a:stretch>
            <a:fillRect/>
          </a:stretch>
        </p:blipFill>
        <p:spPr bwMode="auto">
          <a:xfrm>
            <a:off x="539552" y="908720"/>
            <a:ext cx="8033393" cy="4896544"/>
          </a:xfrm>
          <a:prstGeom prst="rect">
            <a:avLst/>
          </a:prstGeom>
          <a:noFill/>
        </p:spPr>
      </p:pic>
      <p:pic>
        <p:nvPicPr>
          <p:cNvPr id="12290" name="Picture 2" descr="Картинка 193 из 64000">
            <a:hlinkClick r:id="rId3"/>
          </p:cNvPr>
          <p:cNvPicPr>
            <a:picLocks noChangeAspect="1" noChangeArrowheads="1"/>
          </p:cNvPicPr>
          <p:nvPr/>
        </p:nvPicPr>
        <p:blipFill>
          <a:blip r:embed="rId4" cstate="email"/>
          <a:srcRect/>
          <a:stretch>
            <a:fillRect/>
          </a:stretch>
        </p:blipFill>
        <p:spPr bwMode="auto">
          <a:xfrm>
            <a:off x="3635896" y="1916832"/>
            <a:ext cx="4343400" cy="3810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2290"/>
                                        </p:tgtEl>
                                        <p:attrNameLst>
                                          <p:attrName>style.visibility</p:attrName>
                                        </p:attrNameLst>
                                      </p:cBhvr>
                                      <p:to>
                                        <p:strVal val="visible"/>
                                      </p:to>
                                    </p:set>
                                    <p:anim calcmode="lin" valueType="num">
                                      <p:cBhvr>
                                        <p:cTn id="7" dur="3000" fill="hold"/>
                                        <p:tgtEl>
                                          <p:spTgt spid="12290"/>
                                        </p:tgtEl>
                                        <p:attrNameLst>
                                          <p:attrName>ppt_w</p:attrName>
                                        </p:attrNameLst>
                                      </p:cBhvr>
                                      <p:tavLst>
                                        <p:tav tm="0">
                                          <p:val>
                                            <p:fltVal val="0"/>
                                          </p:val>
                                        </p:tav>
                                        <p:tav tm="100000">
                                          <p:val>
                                            <p:strVal val="#ppt_w"/>
                                          </p:val>
                                        </p:tav>
                                      </p:tavLst>
                                    </p:anim>
                                    <p:anim calcmode="lin" valueType="num">
                                      <p:cBhvr>
                                        <p:cTn id="8" dur="3000" fill="hold"/>
                                        <p:tgtEl>
                                          <p:spTgt spid="12290"/>
                                        </p:tgtEl>
                                        <p:attrNameLst>
                                          <p:attrName>ppt_h</p:attrName>
                                        </p:attrNameLst>
                                      </p:cBhvr>
                                      <p:tavLst>
                                        <p:tav tm="0">
                                          <p:val>
                                            <p:fltVal val="0"/>
                                          </p:val>
                                        </p:tav>
                                        <p:tav tm="100000">
                                          <p:val>
                                            <p:strVal val="#ppt_h"/>
                                          </p:val>
                                        </p:tav>
                                      </p:tavLst>
                                    </p:anim>
                                    <p:animEffect transition="in" filter="fade">
                                      <p:cBhvr>
                                        <p:cTn id="9" dur="3000"/>
                                        <p:tgtEl>
                                          <p:spTgt spid="122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7584" y="274638"/>
            <a:ext cx="7488832" cy="634082"/>
          </a:xfrm>
        </p:spPr>
        <p:txBody>
          <a:bodyPr>
            <a:normAutofit fontScale="90000"/>
          </a:bodyPr>
          <a:lstStyle/>
          <a:p>
            <a:r>
              <a:rPr lang="ru-RU" dirty="0">
                <a:effectLst>
                  <a:outerShdw blurRad="38100" dist="38100" dir="2700000" algn="tl">
                    <a:srgbClr val="000000">
                      <a:alpha val="43137"/>
                    </a:srgbClr>
                  </a:outerShdw>
                </a:effectLst>
                <a:latin typeface="Cambria Math" pitchFamily="18" charset="0"/>
                <a:ea typeface="Cambria Math" pitchFamily="18" charset="0"/>
              </a:rPr>
              <a:t>Ёж</a:t>
            </a:r>
          </a:p>
        </p:txBody>
      </p:sp>
      <p:sp>
        <p:nvSpPr>
          <p:cNvPr id="3" name="Содержимое 2"/>
          <p:cNvSpPr>
            <a:spLocks noGrp="1"/>
          </p:cNvSpPr>
          <p:nvPr>
            <p:ph idx="1"/>
          </p:nvPr>
        </p:nvSpPr>
        <p:spPr>
          <a:xfrm>
            <a:off x="395536" y="5661248"/>
            <a:ext cx="8568952" cy="936104"/>
          </a:xfrm>
        </p:spPr>
        <p:txBody>
          <a:bodyPr>
            <a:normAutofit fontScale="32500" lnSpcReduction="20000"/>
          </a:bodyPr>
          <a:lstStyle/>
          <a:p>
            <a:pPr>
              <a:buNone/>
            </a:pPr>
            <a:r>
              <a:rPr lang="ru-RU" dirty="0"/>
              <a:t>            </a:t>
            </a:r>
            <a:r>
              <a:rPr lang="ru-RU" sz="3400" dirty="0"/>
              <a:t>Обыкновенный ёж — это ночное животное. Ёж не любит надолго уходить из своего дома. День ежи проводят в гнезде, которое строят в кустах, ямах, пещерах или в корнях деревьев. Ежи хорошо умеют плавать и прыгать. С наступлением заморозков ежи плотно закрывают вход в нору и впадают в зимнюю спячку. Ёж питается насекомыми,  гусеницами, дождевыми червями. Из растений может поедать ягоды и фрукты. Ежи лакомятся яйцами или птенцами мелких птиц, гнездящихся на земле. Широко распространённое мнение, что ежи накалывают на иголки пищу, является ошибочным (например, что ежи могут накалывать яблоки на свои иглы). Иногда они переносят в своё гнездо наколотые на иголки листья.</a:t>
            </a:r>
          </a:p>
          <a:p>
            <a:endParaRPr lang="ru-RU" sz="3400" dirty="0"/>
          </a:p>
        </p:txBody>
      </p:sp>
      <p:pic>
        <p:nvPicPr>
          <p:cNvPr id="26626" name="Picture 2" descr="http://nikblo.narod.ru/K/nn0081.jpg"/>
          <p:cNvPicPr>
            <a:picLocks noChangeAspect="1" noChangeArrowheads="1"/>
          </p:cNvPicPr>
          <p:nvPr/>
        </p:nvPicPr>
        <p:blipFill>
          <a:blip r:embed="rId2" cstate="email"/>
          <a:srcRect/>
          <a:stretch>
            <a:fillRect/>
          </a:stretch>
        </p:blipFill>
        <p:spPr bwMode="auto">
          <a:xfrm>
            <a:off x="566504" y="836712"/>
            <a:ext cx="7386836" cy="4680521"/>
          </a:xfrm>
          <a:prstGeom prst="rect">
            <a:avLst/>
          </a:prstGeom>
          <a:noFill/>
        </p:spPr>
      </p:pic>
      <p:pic>
        <p:nvPicPr>
          <p:cNvPr id="26628" name="Picture 4" descr="Файл:Hedgehog.JPG">
            <a:hlinkClick r:id="rId3"/>
          </p:cNvPr>
          <p:cNvPicPr>
            <a:picLocks noChangeAspect="1" noChangeArrowheads="1"/>
          </p:cNvPicPr>
          <p:nvPr/>
        </p:nvPicPr>
        <p:blipFill>
          <a:blip r:embed="rId4" cstate="email"/>
          <a:srcRect/>
          <a:stretch>
            <a:fillRect/>
          </a:stretch>
        </p:blipFill>
        <p:spPr bwMode="auto">
          <a:xfrm>
            <a:off x="4187957" y="2564904"/>
            <a:ext cx="3552395" cy="266429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26628"/>
                                        </p:tgtEl>
                                        <p:attrNameLst>
                                          <p:attrName>style.visibility</p:attrName>
                                        </p:attrNameLst>
                                      </p:cBhvr>
                                      <p:to>
                                        <p:strVal val="visible"/>
                                      </p:to>
                                    </p:set>
                                    <p:anim calcmode="lin" valueType="num">
                                      <p:cBhvr>
                                        <p:cTn id="7" dur="3000" fill="hold"/>
                                        <p:tgtEl>
                                          <p:spTgt spid="26628"/>
                                        </p:tgtEl>
                                        <p:attrNameLst>
                                          <p:attrName>ppt_w</p:attrName>
                                        </p:attrNameLst>
                                      </p:cBhvr>
                                      <p:tavLst>
                                        <p:tav tm="0">
                                          <p:val>
                                            <p:fltVal val="0"/>
                                          </p:val>
                                        </p:tav>
                                        <p:tav tm="100000">
                                          <p:val>
                                            <p:strVal val="#ppt_w"/>
                                          </p:val>
                                        </p:tav>
                                      </p:tavLst>
                                    </p:anim>
                                    <p:anim calcmode="lin" valueType="num">
                                      <p:cBhvr>
                                        <p:cTn id="8" dur="3000" fill="hold"/>
                                        <p:tgtEl>
                                          <p:spTgt spid="26628"/>
                                        </p:tgtEl>
                                        <p:attrNameLst>
                                          <p:attrName>ppt_h</p:attrName>
                                        </p:attrNameLst>
                                      </p:cBhvr>
                                      <p:tavLst>
                                        <p:tav tm="0">
                                          <p:val>
                                            <p:fltVal val="0"/>
                                          </p:val>
                                        </p:tav>
                                        <p:tav tm="100000">
                                          <p:val>
                                            <p:strVal val="#ppt_h"/>
                                          </p:val>
                                        </p:tav>
                                      </p:tavLst>
                                    </p:anim>
                                    <p:animEffect transition="in" filter="fade">
                                      <p:cBhvr>
                                        <p:cTn id="9" dur="3000"/>
                                        <p:tgtEl>
                                          <p:spTgt spid="266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91880" y="274638"/>
            <a:ext cx="5040560" cy="706090"/>
          </a:xfrm>
        </p:spPr>
        <p:txBody>
          <a:bodyPr>
            <a:normAutofit fontScale="90000"/>
          </a:bodyPr>
          <a:lstStyle/>
          <a:p>
            <a:endParaRPr lang="ru-RU" dirty="0"/>
          </a:p>
        </p:txBody>
      </p:sp>
      <p:pic>
        <p:nvPicPr>
          <p:cNvPr id="9" name="Picture 2" descr="http://www.peacekaz.net/wp-content/uploads/volk.jpg"/>
          <p:cNvPicPr>
            <a:picLocks noGrp="1" noChangeAspect="1" noChangeArrowheads="1"/>
          </p:cNvPicPr>
          <p:nvPr>
            <p:ph idx="1"/>
          </p:nvPr>
        </p:nvPicPr>
        <p:blipFill>
          <a:blip r:embed="rId2" cstate="email"/>
          <a:srcRect/>
          <a:stretch>
            <a:fillRect/>
          </a:stretch>
        </p:blipFill>
        <p:spPr bwMode="auto">
          <a:xfrm>
            <a:off x="0" y="0"/>
            <a:ext cx="3053139" cy="3816424"/>
          </a:xfrm>
          <a:prstGeom prst="rect">
            <a:avLst/>
          </a:prstGeom>
          <a:noFill/>
        </p:spPr>
      </p:pic>
      <p:pic>
        <p:nvPicPr>
          <p:cNvPr id="10242" name="Picture 2" descr="http://funnypicture.zoda.ru/bd/2007/06/02/f1cc6349b5fb4fa3b0023013f5e53d47.jpg"/>
          <p:cNvPicPr>
            <a:picLocks noChangeAspect="1" noChangeArrowheads="1"/>
          </p:cNvPicPr>
          <p:nvPr/>
        </p:nvPicPr>
        <p:blipFill>
          <a:blip r:embed="rId3" cstate="print"/>
          <a:srcRect/>
          <a:stretch>
            <a:fillRect/>
          </a:stretch>
        </p:blipFill>
        <p:spPr bwMode="auto">
          <a:xfrm>
            <a:off x="0" y="3753975"/>
            <a:ext cx="4427984" cy="3104025"/>
          </a:xfrm>
          <a:prstGeom prst="rect">
            <a:avLst/>
          </a:prstGeom>
          <a:noFill/>
        </p:spPr>
      </p:pic>
      <p:pic>
        <p:nvPicPr>
          <p:cNvPr id="5" name="Picture 8" descr="Картинка 179 из 64000">
            <a:hlinkClick r:id="rId4"/>
          </p:cNvPr>
          <p:cNvPicPr>
            <a:picLocks noChangeAspect="1" noChangeArrowheads="1"/>
          </p:cNvPicPr>
          <p:nvPr/>
        </p:nvPicPr>
        <p:blipFill>
          <a:blip r:embed="rId5" cstate="email"/>
          <a:srcRect/>
          <a:stretch>
            <a:fillRect/>
          </a:stretch>
        </p:blipFill>
        <p:spPr bwMode="auto">
          <a:xfrm>
            <a:off x="4964390" y="0"/>
            <a:ext cx="4179610" cy="3113584"/>
          </a:xfrm>
          <a:prstGeom prst="rect">
            <a:avLst/>
          </a:prstGeom>
          <a:noFill/>
        </p:spPr>
      </p:pic>
      <p:pic>
        <p:nvPicPr>
          <p:cNvPr id="10" name="Picture 2" descr="Обыкновенный ёж">
            <a:hlinkClick r:id="rId6" tooltip="Обыкновенный ёж"/>
          </p:cNvPr>
          <p:cNvPicPr>
            <a:picLocks noChangeAspect="1" noChangeArrowheads="1"/>
          </p:cNvPicPr>
          <p:nvPr/>
        </p:nvPicPr>
        <p:blipFill>
          <a:blip r:embed="rId7" cstate="email"/>
          <a:srcRect/>
          <a:stretch>
            <a:fillRect/>
          </a:stretch>
        </p:blipFill>
        <p:spPr bwMode="auto">
          <a:xfrm>
            <a:off x="3131840" y="0"/>
            <a:ext cx="2493141" cy="1872208"/>
          </a:xfrm>
          <a:prstGeom prst="rect">
            <a:avLst/>
          </a:prstGeom>
          <a:noFill/>
        </p:spPr>
      </p:pic>
      <p:pic>
        <p:nvPicPr>
          <p:cNvPr id="11270" name="Picture 6" descr="Картинка 89 из 64000">
            <a:hlinkClick r:id="rId8"/>
          </p:cNvPr>
          <p:cNvPicPr>
            <a:picLocks noChangeAspect="1" noChangeArrowheads="1"/>
          </p:cNvPicPr>
          <p:nvPr/>
        </p:nvPicPr>
        <p:blipFill>
          <a:blip r:embed="rId9" cstate="email"/>
          <a:srcRect/>
          <a:stretch>
            <a:fillRect/>
          </a:stretch>
        </p:blipFill>
        <p:spPr bwMode="auto">
          <a:xfrm>
            <a:off x="4025554" y="3071810"/>
            <a:ext cx="5118446" cy="3786190"/>
          </a:xfrm>
          <a:prstGeom prst="rect">
            <a:avLst/>
          </a:prstGeom>
          <a:noFill/>
        </p:spPr>
      </p:pic>
      <p:pic>
        <p:nvPicPr>
          <p:cNvPr id="11274" name="Picture 10" descr="Картинка 37 из 64000">
            <a:hlinkClick r:id="rId10"/>
          </p:cNvPr>
          <p:cNvPicPr>
            <a:picLocks noChangeAspect="1" noChangeArrowheads="1"/>
          </p:cNvPicPr>
          <p:nvPr/>
        </p:nvPicPr>
        <p:blipFill>
          <a:blip r:embed="rId11" cstate="email"/>
          <a:srcRect/>
          <a:stretch>
            <a:fillRect/>
          </a:stretch>
        </p:blipFill>
        <p:spPr bwMode="auto">
          <a:xfrm>
            <a:off x="3000364" y="1785926"/>
            <a:ext cx="3270253" cy="2564904"/>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88640"/>
            <a:ext cx="8208912" cy="634082"/>
          </a:xfrm>
        </p:spPr>
        <p:txBody>
          <a:bodyPr>
            <a:normAutofit fontScale="90000"/>
          </a:bodyPr>
          <a:lstStyle/>
          <a:p>
            <a:r>
              <a:rPr lang="ru-RU" dirty="0">
                <a:effectLst>
                  <a:outerShdw blurRad="38100" dist="38100" dir="2700000" algn="tl">
                    <a:srgbClr val="000000">
                      <a:alpha val="43137"/>
                    </a:srgbClr>
                  </a:outerShdw>
                </a:effectLst>
                <a:latin typeface="Cambria Math" pitchFamily="18" charset="0"/>
                <a:ea typeface="Cambria Math" pitchFamily="18" charset="0"/>
              </a:rPr>
              <a:t>Домашние животные.  Собака</a:t>
            </a:r>
          </a:p>
        </p:txBody>
      </p:sp>
      <p:sp>
        <p:nvSpPr>
          <p:cNvPr id="3" name="Содержимое 2"/>
          <p:cNvSpPr>
            <a:spLocks noGrp="1"/>
          </p:cNvSpPr>
          <p:nvPr>
            <p:ph idx="1"/>
          </p:nvPr>
        </p:nvSpPr>
        <p:spPr>
          <a:xfrm>
            <a:off x="107504" y="5445224"/>
            <a:ext cx="8626152" cy="1296144"/>
          </a:xfrm>
        </p:spPr>
        <p:txBody>
          <a:bodyPr>
            <a:normAutofit fontScale="25000" lnSpcReduction="20000"/>
          </a:bodyPr>
          <a:lstStyle/>
          <a:p>
            <a:pPr>
              <a:buNone/>
            </a:pPr>
            <a:r>
              <a:rPr lang="ru-RU" dirty="0"/>
              <a:t>              </a:t>
            </a:r>
            <a:r>
              <a:rPr lang="ru-RU" sz="4400" dirty="0"/>
              <a:t>Собака принадлежит к древнейшим из всех домашних животных. Люди с давних пор использовали собак охоты, охраны жилища  и домашних животных.  И сейчас собаки –помощники человека. Есть собаки-спасатели, спасатели-поводыри, караульные и розыскные собаки, охотничьи и гужевые собаки. Собаки понимают человеческую речь, но не слова, а интонацию голоса, которая помогает им понять смысл сказанного. Некоторые собаки понимают до 100 отдельных слов. Собаки могут издавать звуки различной высоты и интенсивности. Потерявшись, они воют, от боли — скулят, а во время еды — рычат. Самки, находясь около щенков, часто волнуются и урчат, когда те беспокойно повизгивают. Наиболее типично для собак лаять. Представители всех пород способны по собственной инициативе «петь». Многие собаки реагируют на звучание определённых нот и подвывают им. Некоторые собаки, особенно северные, любят петь хором: поднимая головы, они воют в унисон. У собак хорошо развит слух (значительно тоньше, чем у человека), обоняние (Все собаки превосходят в этом людей в о много раз), зрение ( собаки не различают красный и оранжевый цвет).</a:t>
            </a:r>
          </a:p>
        </p:txBody>
      </p:sp>
      <p:pic>
        <p:nvPicPr>
          <p:cNvPr id="1026" name="Picture 2" descr="http://kuznetcovo98.ru/pic/house_15.JPG"/>
          <p:cNvPicPr>
            <a:picLocks noChangeAspect="1" noChangeArrowheads="1"/>
          </p:cNvPicPr>
          <p:nvPr/>
        </p:nvPicPr>
        <p:blipFill>
          <a:blip r:embed="rId2" cstate="email"/>
          <a:srcRect/>
          <a:stretch>
            <a:fillRect/>
          </a:stretch>
        </p:blipFill>
        <p:spPr bwMode="auto">
          <a:xfrm>
            <a:off x="647564" y="764705"/>
            <a:ext cx="7164796" cy="4608512"/>
          </a:xfrm>
          <a:prstGeom prst="rect">
            <a:avLst/>
          </a:prstGeom>
          <a:noFill/>
        </p:spPr>
      </p:pic>
      <p:pic>
        <p:nvPicPr>
          <p:cNvPr id="10" name="il_fi" descr="http://www.mtcrestedbuttecolorado.us/vertical/Sites/%7B36467D9E-CDA6-4739-95F2-EF9DEBC7DA37%7D/uploads/%7B94017584-9CAF-4B45-B9B7-45E1D8785DED%7D.JPG"/>
          <p:cNvPicPr/>
          <p:nvPr/>
        </p:nvPicPr>
        <p:blipFill>
          <a:blip r:embed="rId3" cstate="email"/>
          <a:srcRect/>
          <a:stretch>
            <a:fillRect/>
          </a:stretch>
        </p:blipFill>
        <p:spPr bwMode="auto">
          <a:xfrm>
            <a:off x="2627784" y="1556792"/>
            <a:ext cx="3024336" cy="36004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3000" fill="hold"/>
                                        <p:tgtEl>
                                          <p:spTgt spid="10"/>
                                        </p:tgtEl>
                                        <p:attrNameLst>
                                          <p:attrName>ppt_w</p:attrName>
                                        </p:attrNameLst>
                                      </p:cBhvr>
                                      <p:tavLst>
                                        <p:tav tm="0">
                                          <p:val>
                                            <p:fltVal val="0"/>
                                          </p:val>
                                        </p:tav>
                                        <p:tav tm="100000">
                                          <p:val>
                                            <p:strVal val="#ppt_w"/>
                                          </p:val>
                                        </p:tav>
                                      </p:tavLst>
                                    </p:anim>
                                    <p:anim calcmode="lin" valueType="num">
                                      <p:cBhvr>
                                        <p:cTn id="8" dur="3000" fill="hold"/>
                                        <p:tgtEl>
                                          <p:spTgt spid="10"/>
                                        </p:tgtEl>
                                        <p:attrNameLst>
                                          <p:attrName>ppt_h</p:attrName>
                                        </p:attrNameLst>
                                      </p:cBhvr>
                                      <p:tavLst>
                                        <p:tav tm="0">
                                          <p:val>
                                            <p:fltVal val="0"/>
                                          </p:val>
                                        </p:tav>
                                        <p:tav tm="100000">
                                          <p:val>
                                            <p:strVal val="#ppt_h"/>
                                          </p:val>
                                        </p:tav>
                                      </p:tavLst>
                                    </p:anim>
                                    <p:animEffect transition="in" filter="fade">
                                      <p:cBhvr>
                                        <p:cTn id="9" dur="3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714</TotalTime>
  <Words>1203</Words>
  <Application>Microsoft Office PowerPoint</Application>
  <PresentationFormat>Экран (4:3)</PresentationFormat>
  <Paragraphs>45</Paragraphs>
  <Slides>13</Slides>
  <Notes>1</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13</vt:i4>
      </vt:variant>
    </vt:vector>
  </HeadingPairs>
  <TitlesOfParts>
    <vt:vector size="18" baseType="lpstr">
      <vt:lpstr>Arial</vt:lpstr>
      <vt:lpstr>Book Antiqua</vt:lpstr>
      <vt:lpstr>Calibri</vt:lpstr>
      <vt:lpstr>Cambria Math</vt:lpstr>
      <vt:lpstr>Тема Office</vt:lpstr>
      <vt:lpstr>Ребятам о зверятах</vt:lpstr>
      <vt:lpstr>Ребятам о зверятах</vt:lpstr>
      <vt:lpstr>Заяц</vt:lpstr>
      <vt:lpstr>рыжая лисица </vt:lpstr>
      <vt:lpstr>Бурый медведь </vt:lpstr>
      <vt:lpstr>Волк</vt:lpstr>
      <vt:lpstr>Ёж</vt:lpstr>
      <vt:lpstr>Презентация PowerPoint</vt:lpstr>
      <vt:lpstr>Домашние животные.  Собака</vt:lpstr>
      <vt:lpstr>Кошка</vt:lpstr>
      <vt:lpstr>Хомячок</vt:lpstr>
      <vt:lpstr>Презентация PowerPoint</vt:lpstr>
      <vt:lpstr>Загадки о животных</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Стаднюк Ирина Викторовна</dc:creator>
  <cp:lastModifiedBy>Home PC</cp:lastModifiedBy>
  <cp:revision>68</cp:revision>
  <dcterms:created xsi:type="dcterms:W3CDTF">2010-10-27T12:08:13Z</dcterms:created>
  <dcterms:modified xsi:type="dcterms:W3CDTF">2023-10-01T11:31:08Z</dcterms:modified>
</cp:coreProperties>
</file>