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6" r:id="rId3"/>
    <p:sldId id="297" r:id="rId4"/>
    <p:sldId id="300" r:id="rId5"/>
    <p:sldId id="301" r:id="rId6"/>
    <p:sldId id="298" r:id="rId7"/>
    <p:sldId id="299" r:id="rId8"/>
    <p:sldId id="303" r:id="rId9"/>
    <p:sldId id="302" r:id="rId10"/>
    <p:sldId id="308" r:id="rId11"/>
    <p:sldId id="304" r:id="rId12"/>
    <p:sldId id="295" r:id="rId13"/>
    <p:sldId id="307" r:id="rId14"/>
    <p:sldId id="306" r:id="rId15"/>
    <p:sldId id="310" r:id="rId16"/>
    <p:sldId id="30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pic>
        <p:nvPicPr>
          <p:cNvPr id="3" name="Picture 2" descr="http://volgoshop.ru/wp-content/uploads/oster.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48064" y="548680"/>
            <a:ext cx="3174649" cy="1260000"/>
          </a:xfrm>
          <a:prstGeom prst="rect">
            <a:avLst/>
          </a:prstGeom>
          <a:noFill/>
          <a:effectLst>
            <a:softEdge rad="63500"/>
          </a:effectLst>
        </p:spPr>
      </p:pic>
      <p:sp>
        <p:nvSpPr>
          <p:cNvPr id="4" name="Прямоугольник 3"/>
          <p:cNvSpPr/>
          <p:nvPr/>
        </p:nvSpPr>
        <p:spPr>
          <a:xfrm>
            <a:off x="5004048" y="4005064"/>
            <a:ext cx="3600400" cy="1200329"/>
          </a:xfrm>
          <a:prstGeom prst="rect">
            <a:avLst/>
          </a:prstGeom>
        </p:spPr>
        <p:txBody>
          <a:bodyPr wrap="square">
            <a:spAutoFit/>
          </a:bodyPr>
          <a:lstStyle/>
          <a:p>
            <a:r>
              <a:rPr lang="ru-RU" b="1" dirty="0"/>
              <a:t>Подготовили: </a:t>
            </a:r>
            <a:r>
              <a:rPr lang="ru-RU" b="1" dirty="0" err="1"/>
              <a:t>Желкайдарова</a:t>
            </a:r>
            <a:r>
              <a:rPr lang="ru-RU" b="1" dirty="0"/>
              <a:t> Т.Д., Петрова И.В.</a:t>
            </a:r>
          </a:p>
          <a:p>
            <a:r>
              <a:rPr lang="ru-RU" b="1" dirty="0"/>
              <a:t>МБДОУ детский сад «Радуга» </a:t>
            </a:r>
            <a:r>
              <a:rPr lang="ru-RU" b="1" dirty="0" err="1"/>
              <a:t>п.Тазовский</a:t>
            </a:r>
            <a:endParaRPr lang="ru-RU" b="1" dirty="0"/>
          </a:p>
        </p:txBody>
      </p:sp>
      <p:sp>
        <p:nvSpPr>
          <p:cNvPr id="5" name="TextBox 4"/>
          <p:cNvSpPr txBox="1"/>
          <p:nvPr/>
        </p:nvSpPr>
        <p:spPr>
          <a:xfrm>
            <a:off x="755576" y="1844824"/>
            <a:ext cx="3732827" cy="461665"/>
          </a:xfrm>
          <a:prstGeom prst="rect">
            <a:avLst/>
          </a:prstGeom>
          <a:noFill/>
        </p:spPr>
        <p:txBody>
          <a:bodyPr wrap="square" rtlCol="0">
            <a:spAutoFit/>
          </a:bodyPr>
          <a:lstStyle/>
          <a:p>
            <a:r>
              <a:rPr lang="ru-RU" sz="2400" b="1" dirty="0">
                <a:solidFill>
                  <a:schemeClr val="accent2">
                    <a:lumMod val="50000"/>
                  </a:schemeClr>
                </a:solidFill>
              </a:rPr>
              <a:t>Почитайте детям книгу!</a:t>
            </a:r>
          </a:p>
        </p:txBody>
      </p:sp>
      <p:pic>
        <p:nvPicPr>
          <p:cNvPr id="7" name="Picture 2" descr="C:\Users\Виктор\Pictures\книга.gif"/>
          <p:cNvPicPr>
            <a:picLocks noChangeAspect="1" noChangeArrowheads="1" noCrop="1"/>
          </p:cNvPicPr>
          <p:nvPr/>
        </p:nvPicPr>
        <p:blipFill>
          <a:blip r:embed="rId4" cstate="screen"/>
          <a:srcRect/>
          <a:stretch>
            <a:fillRect/>
          </a:stretch>
        </p:blipFill>
        <p:spPr bwMode="auto">
          <a:xfrm>
            <a:off x="1835696" y="3717032"/>
            <a:ext cx="1381125" cy="16668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24904" y="0"/>
            <a:ext cx="9168904" cy="6858000"/>
          </a:xfrm>
          <a:prstGeom prst="rect">
            <a:avLst/>
          </a:prstGeom>
          <a:noFill/>
        </p:spPr>
      </p:pic>
      <p:sp>
        <p:nvSpPr>
          <p:cNvPr id="3" name="Прямоугольник 2"/>
          <p:cNvSpPr/>
          <p:nvPr/>
        </p:nvSpPr>
        <p:spPr>
          <a:xfrm>
            <a:off x="4860032" y="548680"/>
            <a:ext cx="3528392" cy="4401205"/>
          </a:xfrm>
          <a:prstGeom prst="rect">
            <a:avLst/>
          </a:prstGeom>
        </p:spPr>
        <p:txBody>
          <a:bodyPr wrap="square">
            <a:spAutoFit/>
          </a:bodyPr>
          <a:lstStyle/>
          <a:p>
            <a:r>
              <a:rPr lang="ru-RU" sz="2000" b="1" dirty="0"/>
              <a:t>Не нужно читать каждый вечер новую сказку: наши предки детям рассказывали сказку столько раз, чтобы он успевал её выучить наизусть. Только так малыш может усвоить архетипы и нравственные категории, заложенные в сказке. Да ребенок и сам потребует, как только сможет это делать, много-много раз повторять одну и ту же историю или сказку.</a:t>
            </a:r>
          </a:p>
        </p:txBody>
      </p:sp>
      <p:pic>
        <p:nvPicPr>
          <p:cNvPr id="4" name="Picture 3" descr="C:\Users\Виктор\Pictures\Сказки\0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1600" y="1268760"/>
            <a:ext cx="3049954" cy="3240000"/>
          </a:xfrm>
          <a:prstGeom prst="rect">
            <a:avLst/>
          </a:prstGeom>
          <a:noFill/>
          <a:effectLst>
            <a:softEdge rad="317500"/>
          </a:effectLst>
        </p:spPr>
      </p:pic>
    </p:spTree>
  </p:cSld>
  <p:clrMapOvr>
    <a:masterClrMapping/>
  </p:clrMapOvr>
  <p:transition>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5004048" y="476672"/>
            <a:ext cx="3456384" cy="4708981"/>
          </a:xfrm>
          <a:prstGeom prst="rect">
            <a:avLst/>
          </a:prstGeom>
        </p:spPr>
        <p:txBody>
          <a:bodyPr wrap="square">
            <a:spAutoFit/>
          </a:bodyPr>
          <a:lstStyle/>
          <a:p>
            <a:r>
              <a:rPr lang="ru-RU" sz="2000" b="1" dirty="0"/>
              <a:t>Для дошколят постарше нужны истории длиннее, состоящие из нескольких связанных сюжетом эпизодов. К четырем годам у ребенка развивается воображение, и чтение становится особенно важным. Пусть в нём живут благородные рыцари, верные друзья, ни при каких условиях не способные на подлость и предательство, помогающие в трудную минуту.</a:t>
            </a:r>
          </a:p>
        </p:txBody>
      </p:sp>
      <p:pic>
        <p:nvPicPr>
          <p:cNvPr id="6" name="Picture 5" descr="C:\Users\Виктор\Pictures\Сказки\i (1).jpg"/>
          <p:cNvPicPr>
            <a:picLocks noChangeAspect="1" noChangeArrowheads="1"/>
          </p:cNvPicPr>
          <p:nvPr/>
        </p:nvPicPr>
        <p:blipFill>
          <a:blip r:embed="rId3" cstate="screen"/>
          <a:srcRect/>
          <a:stretch>
            <a:fillRect/>
          </a:stretch>
        </p:blipFill>
        <p:spPr bwMode="auto">
          <a:xfrm>
            <a:off x="2555776" y="3140968"/>
            <a:ext cx="1692000" cy="2132773"/>
          </a:xfrm>
          <a:prstGeom prst="rect">
            <a:avLst/>
          </a:prstGeom>
          <a:noFill/>
          <a:effectLst>
            <a:softEdge rad="127000"/>
          </a:effectLst>
        </p:spPr>
      </p:pic>
      <p:pic>
        <p:nvPicPr>
          <p:cNvPr id="7" name="Picture 3" descr="C:\Users\Виктор\Pictures\Сказки\t4_2820087.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99592" y="404664"/>
            <a:ext cx="1629542" cy="2304000"/>
          </a:xfrm>
          <a:prstGeom prst="rect">
            <a:avLst/>
          </a:prstGeom>
          <a:noFill/>
          <a:effectLst>
            <a:softEdge rad="127000"/>
          </a:effectLst>
        </p:spPr>
      </p:pic>
    </p:spTree>
  </p:cSld>
  <p:clrMapOvr>
    <a:masterClrMapping/>
  </p:clrMapOvr>
  <p:transition>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611560" y="332657"/>
            <a:ext cx="3960440" cy="5632311"/>
          </a:xfrm>
          <a:prstGeom prst="rect">
            <a:avLst/>
          </a:prstGeom>
        </p:spPr>
        <p:txBody>
          <a:bodyPr wrap="square">
            <a:spAutoFit/>
          </a:bodyPr>
          <a:lstStyle/>
          <a:p>
            <a:r>
              <a:rPr lang="ru-RU" sz="2000" b="1" dirty="0"/>
              <a:t>2. Каждый ребенок является индивидуальностью. Значит, интересы ребенка могут отличаться от ваших. Не нужно насильно пичкать ребенка тем, что он отвергает. Например, ваш ребенок категорически не хочет слушать вашу любимую книгу Н. Носова "Приключения Незнайки и его друзей". После нескольких попыток отложите чтение этой книги на следующий раз. Ищите то, что понравится, предлагайте разные варианты, и вы обязательно найдете то, что будет по вкусу ребенку, или же ждите, пока он «дорастет»до предложенной книги.</a:t>
            </a:r>
          </a:p>
        </p:txBody>
      </p:sp>
      <p:pic>
        <p:nvPicPr>
          <p:cNvPr id="4" name="Picture 4" descr="C:\Users\Виктор\Pictures\Сказки\11750_html_m12da527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92080" y="1196752"/>
            <a:ext cx="2843759" cy="3600000"/>
          </a:xfrm>
          <a:prstGeom prst="rect">
            <a:avLst/>
          </a:prstGeom>
          <a:noFill/>
          <a:effectLst>
            <a:softEdge rad="317500"/>
          </a:effectLst>
        </p:spPr>
      </p:pic>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611560" y="332656"/>
            <a:ext cx="3888432" cy="6391880"/>
          </a:xfrm>
          <a:prstGeom prst="rect">
            <a:avLst/>
          </a:prstGeom>
        </p:spPr>
        <p:txBody>
          <a:bodyPr wrap="square">
            <a:spAutoFit/>
          </a:bodyPr>
          <a:lstStyle/>
          <a:p>
            <a:r>
              <a:rPr lang="ru-RU" sz="2000" b="1" i="1" dirty="0">
                <a:solidFill>
                  <a:srgbClr val="002060"/>
                </a:solidFill>
              </a:rPr>
              <a:t>Вот какие правила следует соблюдать, чтобы превратить чтение в удовольствие</a:t>
            </a:r>
            <a:r>
              <a:rPr lang="ru-RU" sz="2000" b="1" i="1" dirty="0">
                <a:solidFill>
                  <a:schemeClr val="tx2">
                    <a:lumMod val="75000"/>
                  </a:schemeClr>
                </a:solidFill>
              </a:rPr>
              <a:t>:</a:t>
            </a:r>
            <a:br>
              <a:rPr lang="ru-RU" sz="2000" b="1" dirty="0">
                <a:solidFill>
                  <a:schemeClr val="tx2">
                    <a:lumMod val="75000"/>
                  </a:schemeClr>
                </a:solidFill>
              </a:rPr>
            </a:br>
            <a:br>
              <a:rPr lang="ru-RU" sz="2000" b="1" dirty="0"/>
            </a:br>
            <a:r>
              <a:rPr lang="ru-RU" sz="2000" b="1" dirty="0"/>
              <a:t>1) начинайте читать малышу, когда он еще не умеет разговаривать;</a:t>
            </a:r>
            <a:br>
              <a:rPr lang="ru-RU" sz="2000" b="1" dirty="0"/>
            </a:br>
            <a:r>
              <a:rPr lang="ru-RU" sz="2000" b="1" dirty="0"/>
              <a:t>2) читая вслух останавливайтесь на самом интересном месте, чтобы ваш малыш с нетерпением ждал следующего вечера. </a:t>
            </a:r>
            <a:br>
              <a:rPr lang="ru-RU" sz="2000" b="1" dirty="0"/>
            </a:br>
            <a:r>
              <a:rPr lang="ru-RU" sz="2000" b="1" dirty="0"/>
              <a:t>3) читайте "про себя" на глазах у ребенка;</a:t>
            </a:r>
            <a:br>
              <a:rPr lang="ru-RU" sz="2000" b="1" dirty="0"/>
            </a:br>
            <a:r>
              <a:rPr lang="ru-RU" sz="2000" b="1" dirty="0"/>
              <a:t>4) смиритесь с тем, что ребенок будет читать книги или журналы одной серии;</a:t>
            </a:r>
            <a:br>
              <a:rPr lang="ru-RU" sz="2000" b="1" dirty="0"/>
            </a:br>
            <a:br>
              <a:rPr lang="ru-RU" sz="2000" b="1" dirty="0"/>
            </a:br>
            <a:endParaRPr lang="ru-RU" sz="2000" b="1" dirty="0"/>
          </a:p>
        </p:txBody>
      </p:sp>
      <p:pic>
        <p:nvPicPr>
          <p:cNvPr id="4" name="Рисунок 3" descr="СоветыКРОХА"/>
          <p:cNvPicPr/>
          <p:nvPr/>
        </p:nvPicPr>
        <p:blipFill>
          <a:blip r:embed="rId3" cstate="screen"/>
          <a:srcRect/>
          <a:stretch>
            <a:fillRect/>
          </a:stretch>
        </p:blipFill>
        <p:spPr bwMode="auto">
          <a:xfrm>
            <a:off x="4644008" y="1124744"/>
            <a:ext cx="4076700" cy="4076700"/>
          </a:xfrm>
          <a:prstGeom prst="rect">
            <a:avLst/>
          </a:prstGeom>
          <a:noFill/>
          <a:ln w="9525">
            <a:noFill/>
            <a:miter lim="800000"/>
            <a:headEnd/>
            <a:tailEnd/>
          </a:ln>
        </p:spPr>
      </p:pic>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4860032" y="476672"/>
            <a:ext cx="3672408" cy="5160774"/>
          </a:xfrm>
          <a:prstGeom prst="rect">
            <a:avLst/>
          </a:prstGeom>
        </p:spPr>
        <p:txBody>
          <a:bodyPr wrap="square">
            <a:spAutoFit/>
          </a:bodyPr>
          <a:lstStyle/>
          <a:p>
            <a:r>
              <a:rPr lang="ru-RU" sz="2000" b="1" dirty="0"/>
              <a:t>5) подпишите ребенка на какой-нибудь журнал;</a:t>
            </a:r>
            <a:br>
              <a:rPr lang="ru-RU" sz="2000" b="1" dirty="0"/>
            </a:br>
            <a:r>
              <a:rPr lang="ru-RU" sz="2000" b="1" dirty="0"/>
              <a:t>6) устройте небольшую библиотечку прямо в комнате у ребенка;</a:t>
            </a:r>
            <a:br>
              <a:rPr lang="ru-RU" sz="2000" b="1" dirty="0"/>
            </a:br>
            <a:r>
              <a:rPr lang="ru-RU" sz="2000" b="1" dirty="0"/>
              <a:t>7) никогда не заставляйте дочитывать книгу , над которой ребенок скучает;</a:t>
            </a:r>
          </a:p>
          <a:p>
            <a:r>
              <a:rPr lang="ru-RU" sz="2000" b="1" dirty="0"/>
              <a:t>8) Во время чтения книги,</a:t>
            </a:r>
          </a:p>
          <a:p>
            <a:r>
              <a:rPr lang="ru-RU" sz="2000" b="1" dirty="0"/>
              <a:t>выясняйте значение трудных слов, рассматривайте иллюстрации.</a:t>
            </a:r>
          </a:p>
          <a:p>
            <a:r>
              <a:rPr lang="ru-RU" sz="2000" b="1" dirty="0"/>
              <a:t>9) Предложите ребенку нарисовать картинку к самому интересному отрывку из книги</a:t>
            </a:r>
          </a:p>
          <a:p>
            <a:r>
              <a:rPr lang="ru-RU" sz="2000" b="1" dirty="0"/>
              <a:t>или выучить его наизусть.</a:t>
            </a:r>
            <a:endParaRPr lang="ru-RU" sz="2000" dirty="0"/>
          </a:p>
        </p:txBody>
      </p:sp>
      <p:pic>
        <p:nvPicPr>
          <p:cNvPr id="4" name="Picture 2" descr="ALLDAY - народный сайт о дизайне &quot; Страница 3298"/>
          <p:cNvPicPr>
            <a:picLocks noChangeAspect="1" noChangeArrowheads="1" noCrop="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5576" y="1268760"/>
            <a:ext cx="3656250" cy="3240000"/>
          </a:xfrm>
          <a:prstGeom prst="rect">
            <a:avLst/>
          </a:prstGeom>
          <a:noFill/>
          <a:effectLst>
            <a:softEdge rad="317500"/>
          </a:effectLst>
        </p:spPr>
      </p:pic>
    </p:spTree>
  </p:cSld>
  <p:clrMapOvr>
    <a:masterClrMapping/>
  </p:clrMapOvr>
  <p:transition>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pic>
        <p:nvPicPr>
          <p:cNvPr id="4" name="Picture 2" descr="ALLDAY - народный сайт о дизайне &quot; Страница 3298"/>
          <p:cNvPicPr>
            <a:picLocks noChangeAspect="1" noChangeArrowheads="1" noCrop="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5576" y="1268760"/>
            <a:ext cx="3656250" cy="3240000"/>
          </a:xfrm>
          <a:prstGeom prst="rect">
            <a:avLst/>
          </a:prstGeom>
          <a:noFill/>
          <a:effectLst>
            <a:softEdge rad="317500"/>
          </a:effectLst>
        </p:spPr>
      </p:pic>
      <p:sp>
        <p:nvSpPr>
          <p:cNvPr id="2" name="Прямоугольник 1"/>
          <p:cNvSpPr/>
          <p:nvPr/>
        </p:nvSpPr>
        <p:spPr>
          <a:xfrm>
            <a:off x="4572000" y="332656"/>
            <a:ext cx="3816424" cy="4914166"/>
          </a:xfrm>
          <a:prstGeom prst="rect">
            <a:avLst/>
          </a:prstGeom>
        </p:spPr>
        <p:txBody>
          <a:bodyPr wrap="square">
            <a:spAutoFit/>
          </a:bodyPr>
          <a:lstStyle/>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Семеро козлят. </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Мойдодыр</a:t>
            </a:r>
            <a:r>
              <a:rPr lang="ru-RU" sz="2000" dirty="0">
                <a:latin typeface="Times New Roman" panose="02020603050405020304" pitchFamily="18" charset="0"/>
                <a:ea typeface="Times New Roman" panose="02020603050405020304" pitchFamily="18" charset="0"/>
              </a:rPr>
              <a:t>. </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Федора. </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Красная Шапочка. </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Репка и Аленушка из сказки «Гуси лебеди».</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«Бобовое зернышко».</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Колобок. </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Братец Иванушка. </a:t>
            </a:r>
          </a:p>
          <a:p>
            <a:pPr marL="514350" indent="-514350">
              <a:spcAft>
                <a:spcPts val="1370"/>
              </a:spcAft>
              <a:buAutoNum type="arabicPeriod"/>
            </a:pPr>
            <a:r>
              <a:rPr lang="ru-RU" sz="2000" dirty="0">
                <a:latin typeface="Times New Roman" panose="02020603050405020304" pitchFamily="18" charset="0"/>
                <a:ea typeface="Times New Roman" panose="02020603050405020304" pitchFamily="18" charset="0"/>
              </a:rPr>
              <a:t> Маша из сказки «Маша и медведь».</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3322683"/>
      </p:ext>
    </p:extLst>
  </p:cSld>
  <p:clrMapOvr>
    <a:masterClrMapping/>
  </p:clrMapOvr>
  <p:transition>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pic>
        <p:nvPicPr>
          <p:cNvPr id="4" name="Picture 2" descr="http://us.123rf.com/450wm/kharlamova/kharlamova1312/kharlamova131200207/24754259-%D0%94%D0%B5%D1%82%D0%B8-%D1%87%D0%B8%D1%82%D0%B0%D1%82%D1%8C-%D0%BA%D0%BD%D0%B8%D0%B3%D0%B8-%D0%B2-%D0%B1%D0%B8%D0%B1%D0%BB%D0%B8%D0%BE%D1%82%D0%B5%D0%BA%D0%B5.-%D0%92%D0%B5%D0%BA%D1%82%D0%BE%D1%80%D0%BD%D0%B0%D1%8F-%D0%B8%D0%BB%D0%BB%D1%8E%D1%81%D1%82%D1%80%D0%B0%D1%86%D0%B8%D1%8F..jpg"/>
          <p:cNvPicPr>
            <a:picLocks noChangeAspect="1" noChangeArrowheads="1"/>
          </p:cNvPicPr>
          <p:nvPr/>
        </p:nvPicPr>
        <p:blipFill>
          <a:blip r:embed="rId3" cstate="screen"/>
          <a:srcRect/>
          <a:stretch>
            <a:fillRect/>
          </a:stretch>
        </p:blipFill>
        <p:spPr bwMode="auto">
          <a:xfrm>
            <a:off x="5508104" y="3429000"/>
            <a:ext cx="2709471" cy="1980000"/>
          </a:xfrm>
          <a:prstGeom prst="rect">
            <a:avLst/>
          </a:prstGeom>
          <a:noFill/>
          <a:effectLst>
            <a:softEdge rad="317500"/>
          </a:effectLst>
        </p:spPr>
      </p:pic>
      <p:pic>
        <p:nvPicPr>
          <p:cNvPr id="5" name="Picture 2" descr="http://us.123rf.com/450wm/kharlamova/kharlamova1312/kharlamova131200207/24754259-%D0%94%D0%B5%D1%82%D0%B8-%D1%87%D0%B8%D1%82%D0%B0%D1%82%D1%8C-%D0%BA%D0%BD%D0%B8%D0%B3%D0%B8-%D0%B2-%D0%B1%D0%B8%D0%B1%D0%BB%D0%B8%D0%BE%D1%82%D0%B5%D0%BA%D0%B5.-%D0%92%D0%B5%D0%BA%D1%82%D0%BE%D1%80%D0%BD%D0%B0%D1%8F-%D0%B8%D0%BB%D0%BB%D1%8E%D1%81%D1%82%D1%80%D0%B0%D1%86%D0%B8%D1%8F..jpg"/>
          <p:cNvPicPr>
            <a:picLocks noChangeAspect="1" noChangeArrowheads="1"/>
          </p:cNvPicPr>
          <p:nvPr/>
        </p:nvPicPr>
        <p:blipFill>
          <a:blip r:embed="rId4" cstate="screen"/>
          <a:srcRect/>
          <a:stretch>
            <a:fillRect/>
          </a:stretch>
        </p:blipFill>
        <p:spPr bwMode="auto">
          <a:xfrm>
            <a:off x="6156176" y="404664"/>
            <a:ext cx="1923917" cy="1980000"/>
          </a:xfrm>
          <a:prstGeom prst="rect">
            <a:avLst/>
          </a:prstGeom>
          <a:noFill/>
          <a:effectLst>
            <a:softEdge rad="317500"/>
          </a:effectLst>
        </p:spPr>
      </p:pic>
      <p:pic>
        <p:nvPicPr>
          <p:cNvPr id="6" name="Picture 2" descr="http://us.123rf.com/450wm/kharlamova/kharlamova1312/kharlamova131200207/24754259-%D0%94%D0%B5%D1%82%D0%B8-%D1%87%D0%B8%D1%82%D0%B0%D1%82%D1%8C-%D0%BA%D0%BD%D0%B8%D0%B3%D0%B8-%D0%B2-%D0%B1%D0%B8%D0%B1%D0%BB%D0%B8%D0%BE%D1%82%D0%B5%D0%BA%D0%B5.-%D0%92%D0%B5%D0%BA%D1%82%D0%BE%D1%80%D0%BD%D0%B0%D1%8F-%D0%B8%D0%BB%D0%BB%D1%8E%D1%81%D1%82%D1%80%D0%B0%D1%86%D0%B8%D1%8F..jpg"/>
          <p:cNvPicPr>
            <a:picLocks noChangeAspect="1" noChangeArrowheads="1"/>
          </p:cNvPicPr>
          <p:nvPr/>
        </p:nvPicPr>
        <p:blipFill>
          <a:blip r:embed="rId5" cstate="screen"/>
          <a:srcRect r="-6637"/>
          <a:stretch>
            <a:fillRect/>
          </a:stretch>
        </p:blipFill>
        <p:spPr bwMode="auto">
          <a:xfrm>
            <a:off x="755576" y="332656"/>
            <a:ext cx="2772311" cy="1980000"/>
          </a:xfrm>
          <a:prstGeom prst="rect">
            <a:avLst/>
          </a:prstGeom>
          <a:noFill/>
          <a:effectLst>
            <a:softEdge rad="317500"/>
          </a:effectLst>
        </p:spPr>
      </p:pic>
      <p:sp>
        <p:nvSpPr>
          <p:cNvPr id="8" name="Прямоугольник 7"/>
          <p:cNvSpPr/>
          <p:nvPr/>
        </p:nvSpPr>
        <p:spPr>
          <a:xfrm>
            <a:off x="1187624" y="2348880"/>
            <a:ext cx="7128792" cy="646331"/>
          </a:xfrm>
          <a:prstGeom prst="rect">
            <a:avLst/>
          </a:prstGeom>
          <a:scene3d>
            <a:camera prst="orthographicFront"/>
            <a:lightRig rig="threePt" dir="t"/>
          </a:scene3d>
          <a:sp3d>
            <a:bevelT/>
          </a:sp3d>
        </p:spPr>
        <p:txBody>
          <a:bodyPr wrap="square">
            <a:spAutoFit/>
          </a:bodyPr>
          <a:lstStyle/>
          <a:p>
            <a:r>
              <a:rPr lang="ru-RU" sz="3600" b="1" dirty="0">
                <a:solidFill>
                  <a:srgbClr val="C00000"/>
                </a:solidFill>
                <a:effectLst>
                  <a:glow rad="63500">
                    <a:schemeClr val="accent5">
                      <a:satMod val="175000"/>
                      <a:alpha val="40000"/>
                    </a:schemeClr>
                  </a:glow>
                </a:effectLst>
              </a:rPr>
              <a:t>           Спасибо за внимание! </a:t>
            </a:r>
            <a:endParaRPr lang="ru-RU" sz="3600" dirty="0">
              <a:effectLst>
                <a:glow rad="63500">
                  <a:schemeClr val="accent5">
                    <a:satMod val="175000"/>
                    <a:alpha val="40000"/>
                  </a:schemeClr>
                </a:glow>
              </a:effectLst>
            </a:endParaRPr>
          </a:p>
        </p:txBody>
      </p:sp>
      <p:pic>
        <p:nvPicPr>
          <p:cNvPr id="9" name="Picture 5" descr="C:\Users\Виктор\Pictures\chtenie-knig-detyam.jpg"/>
          <p:cNvPicPr>
            <a:picLocks noChangeAspect="1" noChangeArrowheads="1"/>
          </p:cNvPicPr>
          <p:nvPr/>
        </p:nvPicPr>
        <p:blipFill>
          <a:blip r:embed="rId6" cstate="screen"/>
          <a:srcRect/>
          <a:stretch>
            <a:fillRect/>
          </a:stretch>
        </p:blipFill>
        <p:spPr bwMode="auto">
          <a:xfrm>
            <a:off x="899592" y="3429000"/>
            <a:ext cx="2340000" cy="2340000"/>
          </a:xfrm>
          <a:prstGeom prst="rect">
            <a:avLst/>
          </a:prstGeom>
          <a:noFill/>
          <a:effectLst>
            <a:softEdge rad="317500"/>
          </a:effectLst>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899592" y="620688"/>
            <a:ext cx="3744416" cy="4708981"/>
          </a:xfrm>
          <a:prstGeom prst="rect">
            <a:avLst/>
          </a:prstGeom>
        </p:spPr>
        <p:txBody>
          <a:bodyPr wrap="square">
            <a:spAutoFit/>
          </a:bodyPr>
          <a:lstStyle/>
          <a:p>
            <a:r>
              <a:rPr lang="ru-RU" sz="2000" b="1" dirty="0"/>
              <a:t>Не секрет, что в связи с бурным развитием коммуникационных технологий родители все чаще предают вопросы воспитания ребенка телевизору, игровой приставке или Интернету. В современном ритме жизни для большинства взрослых общение ребенка с книгой перестало быть неотъемлемой частью развития их чад. Все реже встречаются семьи, где сохранилась традиция проводить вечер с книгой в руках, читая ребенку на ночь.</a:t>
            </a:r>
          </a:p>
        </p:txBody>
      </p:sp>
      <p:pic>
        <p:nvPicPr>
          <p:cNvPr id="4" name="Picture 2" descr="http://mineralov.ru/assets/files/2014/09/wpid-1313288997_a017642546df27bd06dbe877c5242dd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32040" y="1844824"/>
            <a:ext cx="3546270" cy="2160000"/>
          </a:xfrm>
          <a:prstGeom prst="rect">
            <a:avLst/>
          </a:prstGeom>
          <a:noFill/>
          <a:effectLst>
            <a:softEdge rad="317500"/>
          </a:effectLst>
        </p:spPr>
      </p:pic>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4716016" y="764704"/>
            <a:ext cx="3816424" cy="4093428"/>
          </a:xfrm>
          <a:prstGeom prst="rect">
            <a:avLst/>
          </a:prstGeom>
        </p:spPr>
        <p:txBody>
          <a:bodyPr wrap="square">
            <a:spAutoFit/>
          </a:bodyPr>
          <a:lstStyle/>
          <a:p>
            <a:r>
              <a:rPr lang="ru-RU" sz="2000" b="1" dirty="0"/>
              <a:t>А, между тем, чтение в юном возрасте играет не только образовательную роль, но активно влияет на саморазвитие и самоидентификацию личности, способствует его нравственному здоровью, интеллектуальному развитию человека и формированию жизненных ценностей. И кто если не собственные родители могут помочь ребенку осознать ценность книги.</a:t>
            </a:r>
          </a:p>
        </p:txBody>
      </p:sp>
      <p:pic>
        <p:nvPicPr>
          <p:cNvPr id="4" name="Picture 2" descr="https://pp.vk.me/c306905/v306905174/b87a/dQqiZgQBSOE.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27584" y="1340768"/>
            <a:ext cx="3534000" cy="2232000"/>
          </a:xfrm>
          <a:prstGeom prst="rect">
            <a:avLst/>
          </a:prstGeom>
          <a:noFill/>
          <a:effectLst>
            <a:softEdge rad="317500"/>
          </a:effectLst>
        </p:spPr>
      </p:pic>
      <p:pic>
        <p:nvPicPr>
          <p:cNvPr id="5" name="Picture 6" descr="C:\Users\Виктор\Pictures\рыбка з.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907704" y="3573016"/>
            <a:ext cx="1516380" cy="1927860"/>
          </a:xfrm>
          <a:prstGeom prst="rect">
            <a:avLst/>
          </a:prstGeom>
          <a:noFill/>
          <a:effectLst>
            <a:softEdge rad="317500"/>
          </a:effectLst>
        </p:spPr>
      </p:pic>
    </p:spTree>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4716016" y="188640"/>
            <a:ext cx="4104456" cy="5632311"/>
          </a:xfrm>
          <a:prstGeom prst="rect">
            <a:avLst/>
          </a:prstGeom>
        </p:spPr>
        <p:txBody>
          <a:bodyPr wrap="square">
            <a:spAutoFit/>
          </a:bodyPr>
          <a:lstStyle/>
          <a:p>
            <a:r>
              <a:rPr lang="ru-RU" dirty="0"/>
              <a:t> </a:t>
            </a:r>
            <a:r>
              <a:rPr lang="ru-RU" sz="2000" b="1" dirty="0"/>
              <a:t> Дети имеют огромную потребность, чтобы родители читали им вслух. Для благополучного развития ребенка семейное чтение очень значимо, и не только пока ребенок сам не умеет читать, но и в более позднем возрасте. Дети с нетерпением ждут, когда же у мамы или папы найдется для них время.</a:t>
            </a:r>
          </a:p>
          <a:p>
            <a:r>
              <a:rPr lang="ru-RU" sz="2000" b="1" dirty="0"/>
              <a:t>    Чтобы ребенок рос психически здоровым, ему необходимо полноценное общение с родителями, личностное общение, когда внимание уделяется ему полностью  и совместное чтение дает такую возможность.</a:t>
            </a:r>
          </a:p>
        </p:txBody>
      </p:sp>
      <p:pic>
        <p:nvPicPr>
          <p:cNvPr id="6" name="Picture 2" descr="http://pg13.ru/userfiles/images/image-04-2014/ndk.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27584" y="1484784"/>
            <a:ext cx="3550605" cy="2700000"/>
          </a:xfrm>
          <a:prstGeom prst="rect">
            <a:avLst/>
          </a:prstGeom>
          <a:noFill/>
          <a:effectLst>
            <a:softEdge rad="317500"/>
          </a:effectLst>
        </p:spPr>
      </p:pic>
    </p:spTree>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683568" y="332656"/>
            <a:ext cx="3888432" cy="707886"/>
          </a:xfrm>
          <a:prstGeom prst="rect">
            <a:avLst/>
          </a:prstGeom>
        </p:spPr>
        <p:txBody>
          <a:bodyPr wrap="square">
            <a:spAutoFit/>
          </a:bodyPr>
          <a:lstStyle/>
          <a:p>
            <a:pPr lvl="0" fontAlgn="base">
              <a:spcBef>
                <a:spcPct val="0"/>
              </a:spcBef>
              <a:spcAft>
                <a:spcPct val="0"/>
              </a:spcAft>
            </a:pPr>
            <a:r>
              <a:rPr lang="ru-RU" sz="2000" b="1" dirty="0">
                <a:solidFill>
                  <a:srgbClr val="003399"/>
                </a:solidFill>
                <a:cs typeface="Arial" pitchFamily="34" charset="0"/>
              </a:rPr>
              <a:t>Книги для детей - важный фактор формирования личности</a:t>
            </a:r>
          </a:p>
        </p:txBody>
      </p:sp>
      <p:sp>
        <p:nvSpPr>
          <p:cNvPr id="4" name="Прямоугольник 3"/>
          <p:cNvSpPr/>
          <p:nvPr/>
        </p:nvSpPr>
        <p:spPr>
          <a:xfrm>
            <a:off x="467544" y="1052736"/>
            <a:ext cx="4104456" cy="5016758"/>
          </a:xfrm>
          <a:prstGeom prst="rect">
            <a:avLst/>
          </a:prstGeom>
        </p:spPr>
        <p:txBody>
          <a:bodyPr wrap="square">
            <a:spAutoFit/>
          </a:bodyPr>
          <a:lstStyle/>
          <a:p>
            <a:pPr lvl="0" eaLnBrk="0" fontAlgn="base" hangingPunct="0">
              <a:spcBef>
                <a:spcPct val="0"/>
              </a:spcBef>
              <a:spcAft>
                <a:spcPct val="0"/>
              </a:spcAft>
            </a:pPr>
            <a:r>
              <a:rPr lang="ru-RU" sz="2000" b="1" dirty="0">
                <a:solidFill>
                  <a:srgbClr val="000000"/>
                </a:solidFill>
                <a:cs typeface="Arial" pitchFamily="34" charset="0"/>
              </a:rPr>
              <a:t>Книги для детей представляют собой самостоятельный пласт литературного творчества. </a:t>
            </a:r>
          </a:p>
          <a:p>
            <a:pPr lvl="0" eaLnBrk="0" fontAlgn="base" hangingPunct="0">
              <a:spcBef>
                <a:spcPct val="0"/>
              </a:spcBef>
              <a:spcAft>
                <a:spcPct val="0"/>
              </a:spcAft>
            </a:pPr>
            <a:r>
              <a:rPr lang="ru-RU" sz="2000" b="1" dirty="0">
                <a:solidFill>
                  <a:srgbClr val="000000"/>
                </a:solidFill>
                <a:cs typeface="Arial" pitchFamily="34" charset="0"/>
              </a:rPr>
              <a:t>Часто бывает так, что книги, прочитанные в раннем детстве, определяют взгляды и ценности человека на всю его жизнь. </a:t>
            </a:r>
          </a:p>
          <a:p>
            <a:pPr lvl="0" eaLnBrk="0" fontAlgn="base" hangingPunct="0">
              <a:spcBef>
                <a:spcPct val="0"/>
              </a:spcBef>
              <a:spcAft>
                <a:spcPct val="0"/>
              </a:spcAft>
            </a:pPr>
            <a:r>
              <a:rPr lang="ru-RU" sz="2000" b="1" dirty="0">
                <a:solidFill>
                  <a:srgbClr val="000000"/>
                </a:solidFill>
                <a:cs typeface="Arial" pitchFamily="34" charset="0"/>
              </a:rPr>
              <a:t>Книги для детей играют огромную роль в формировании характера и воспитании малышей, так как пишутся они в целях образования и обучения ребёнка. </a:t>
            </a:r>
          </a:p>
          <a:p>
            <a:pPr lvl="0" eaLnBrk="0" fontAlgn="base" hangingPunct="0">
              <a:spcBef>
                <a:spcPct val="0"/>
              </a:spcBef>
              <a:spcAft>
                <a:spcPct val="0"/>
              </a:spcAft>
            </a:pPr>
            <a:r>
              <a:rPr lang="ru-RU" sz="2000" b="1" dirty="0">
                <a:solidFill>
                  <a:srgbClr val="000000"/>
                </a:solidFill>
                <a:cs typeface="Arial" pitchFamily="34" charset="0"/>
              </a:rPr>
              <a:t>Некоторые, особенно удачные, детские книги любят и взрослые. </a:t>
            </a:r>
          </a:p>
          <a:p>
            <a:pPr lvl="0" eaLnBrk="0" fontAlgn="base" hangingPunct="0">
              <a:spcBef>
                <a:spcPct val="0"/>
              </a:spcBef>
              <a:spcAft>
                <a:spcPct val="0"/>
              </a:spcAft>
            </a:pPr>
            <a:r>
              <a:rPr lang="ru-RU" sz="2000" b="1" dirty="0">
                <a:solidFill>
                  <a:srgbClr val="000000"/>
                </a:solidFill>
                <a:cs typeface="Arial" pitchFamily="34" charset="0"/>
              </a:rPr>
              <a:t> Любовь к чтению – очень полезная привычка.</a:t>
            </a:r>
          </a:p>
        </p:txBody>
      </p:sp>
      <p:pic>
        <p:nvPicPr>
          <p:cNvPr id="6" name="Picture 4" descr="Картинки по запросу дети и книги"/>
          <p:cNvPicPr>
            <a:picLocks noChangeAspect="1" noChangeArrowheads="1"/>
          </p:cNvPicPr>
          <p:nvPr/>
        </p:nvPicPr>
        <p:blipFill>
          <a:blip r:embed="rId3" cstate="screen"/>
          <a:srcRect/>
          <a:stretch>
            <a:fillRect/>
          </a:stretch>
        </p:blipFill>
        <p:spPr bwMode="auto">
          <a:xfrm>
            <a:off x="5076056" y="1916832"/>
            <a:ext cx="3257702" cy="2160000"/>
          </a:xfrm>
          <a:prstGeom prst="rect">
            <a:avLst/>
          </a:prstGeom>
          <a:noFill/>
          <a:effectLst>
            <a:softEdge rad="31750"/>
          </a:effectLst>
        </p:spPr>
      </p:pic>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4860032" y="332656"/>
            <a:ext cx="3600400" cy="5293757"/>
          </a:xfrm>
          <a:prstGeom prst="rect">
            <a:avLst/>
          </a:prstGeom>
        </p:spPr>
        <p:txBody>
          <a:bodyPr wrap="square">
            <a:spAutoFit/>
          </a:bodyPr>
          <a:lstStyle/>
          <a:p>
            <a:br>
              <a:rPr lang="ru-RU" dirty="0"/>
            </a:br>
            <a:r>
              <a:rPr lang="ru-RU" sz="2000" b="1" dirty="0"/>
              <a:t>Начинайте читать как можно раньше. Это не только развивает малыша, но и дает возможность объединиться с близким человеком на основе общего интереса, совместного действия, то есть способствует теплым эмоциональным отношениям.</a:t>
            </a:r>
            <a:br>
              <a:rPr lang="ru-RU" sz="2000" b="1" dirty="0"/>
            </a:br>
            <a:r>
              <a:rPr lang="ru-RU" sz="2000" b="1" dirty="0"/>
              <a:t>Читайте только те книги, которые нравятся Вам. Если вам не нравится - лучше не берите, это будет чувствоваться в вашем чтении и не вызовет должного отклика у ребенка. </a:t>
            </a:r>
          </a:p>
        </p:txBody>
      </p:sp>
      <p:pic>
        <p:nvPicPr>
          <p:cNvPr id="4" name="Picture 4" descr="https://encrypted-tbn3.gstatic.com/images?q=tbn:ANd9GcQ6sdArzjnwcEXmFgfgULiNiY3rUIvrIHDX4AjINRFH1_jeSHe0BA"/>
          <p:cNvPicPr>
            <a:picLocks noChangeAspect="1" noChangeArrowheads="1"/>
          </p:cNvPicPr>
          <p:nvPr/>
        </p:nvPicPr>
        <p:blipFill>
          <a:blip r:embed="rId3" cstate="screen"/>
          <a:srcRect/>
          <a:stretch>
            <a:fillRect/>
          </a:stretch>
        </p:blipFill>
        <p:spPr bwMode="auto">
          <a:xfrm>
            <a:off x="1187624" y="1628800"/>
            <a:ext cx="2880000" cy="2880000"/>
          </a:xfrm>
          <a:prstGeom prst="rect">
            <a:avLst/>
          </a:prstGeom>
          <a:noFill/>
          <a:effectLst>
            <a:softEdge rad="317500"/>
          </a:effectLst>
        </p:spPr>
      </p:pic>
    </p:spTree>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827584" y="260648"/>
            <a:ext cx="3744416" cy="3245297"/>
          </a:xfrm>
          <a:prstGeom prst="rect">
            <a:avLst/>
          </a:prstGeom>
        </p:spPr>
        <p:txBody>
          <a:bodyPr wrap="square">
            <a:spAutoFit/>
          </a:bodyPr>
          <a:lstStyle/>
          <a:p>
            <a:br>
              <a:rPr lang="ru-RU" sz="2000" b="1" dirty="0"/>
            </a:br>
            <a:r>
              <a:rPr lang="ru-RU" sz="2000" b="1" dirty="0"/>
              <a:t> Постарайтесь заранее прочитать то, что собираетесь читать ребенку. Вспомните книги, которые читали в детстве вам, спросите у своих родителей, опросите знакомых, что они читают своим детям.</a:t>
            </a:r>
          </a:p>
          <a:p>
            <a:endParaRPr lang="ru-RU" sz="2000" b="1" dirty="0"/>
          </a:p>
          <a:p>
            <a:endParaRPr lang="ru-RU" sz="2000" b="1" dirty="0"/>
          </a:p>
        </p:txBody>
      </p:sp>
      <p:sp>
        <p:nvSpPr>
          <p:cNvPr id="6" name="Прямоугольник 5"/>
          <p:cNvSpPr/>
          <p:nvPr/>
        </p:nvSpPr>
        <p:spPr>
          <a:xfrm>
            <a:off x="827584" y="2780928"/>
            <a:ext cx="3672408" cy="1679124"/>
          </a:xfrm>
          <a:prstGeom prst="rect">
            <a:avLst/>
          </a:prstGeom>
        </p:spPr>
        <p:txBody>
          <a:bodyPr wrap="square">
            <a:spAutoFit/>
          </a:bodyPr>
          <a:lstStyle/>
          <a:p>
            <a:r>
              <a:rPr lang="ru-RU" sz="2000" b="1" dirty="0"/>
              <a:t>Выбирайте для чтения подлинно художественные произведения. Пусть ребенок видит, какое удовольствие доставляет чтение.</a:t>
            </a:r>
          </a:p>
        </p:txBody>
      </p:sp>
      <p:sp>
        <p:nvSpPr>
          <p:cNvPr id="7" name="TextBox 6"/>
          <p:cNvSpPr txBox="1"/>
          <p:nvPr/>
        </p:nvSpPr>
        <p:spPr>
          <a:xfrm>
            <a:off x="827584" y="4509120"/>
            <a:ext cx="3600400" cy="1015663"/>
          </a:xfrm>
          <a:prstGeom prst="rect">
            <a:avLst/>
          </a:prstGeom>
          <a:noFill/>
        </p:spPr>
        <p:txBody>
          <a:bodyPr wrap="square" rtlCol="0">
            <a:spAutoFit/>
          </a:bodyPr>
          <a:lstStyle/>
          <a:p>
            <a:r>
              <a:rPr lang="ru-RU" sz="2000" b="1" i="1" dirty="0"/>
              <a:t>«Лучше ничего не читать, чем читать плохую литературу.»  Белинский В.Г.</a:t>
            </a:r>
          </a:p>
        </p:txBody>
      </p:sp>
      <p:pic>
        <p:nvPicPr>
          <p:cNvPr id="8" name="Picture 2" descr="C:\Users\Виктор\Pictures\Сказки\0c1501a2d8e15706e1e4c0c729596a0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88024" y="1340768"/>
            <a:ext cx="3617303" cy="3060000"/>
          </a:xfrm>
          <a:prstGeom prst="rect">
            <a:avLst/>
          </a:prstGeom>
          <a:noFill/>
        </p:spPr>
      </p:pic>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5004048" y="548680"/>
            <a:ext cx="3384376" cy="4401205"/>
          </a:xfrm>
          <a:prstGeom prst="rect">
            <a:avLst/>
          </a:prstGeom>
        </p:spPr>
        <p:txBody>
          <a:bodyPr wrap="square">
            <a:spAutoFit/>
          </a:bodyPr>
          <a:lstStyle/>
          <a:p>
            <a:r>
              <a:rPr lang="ru-RU" sz="2000" b="1" i="1" dirty="0"/>
              <a:t>Выбирая книги для чтения </a:t>
            </a:r>
            <a:r>
              <a:rPr lang="ru-RU" sz="2000" b="1" dirty="0"/>
              <a:t>дошкольнику, следует обратить внимание на следующее моменты:</a:t>
            </a:r>
            <a:br>
              <a:rPr lang="ru-RU" sz="2000" b="1" dirty="0"/>
            </a:br>
            <a:r>
              <a:rPr lang="ru-RU" sz="2000" b="1" dirty="0"/>
              <a:t>1. Интереснее всего для любого человека информация, о нем самом или о подобном. Поэтому основным принципом выбора книг для дошкольников будет тема «О детях». Далее — книги о природе, животных, приключениях и т. д.</a:t>
            </a:r>
          </a:p>
        </p:txBody>
      </p:sp>
      <p:pic>
        <p:nvPicPr>
          <p:cNvPr id="4" name="Рисунок 3" descr="Сферы - важное условие всестороннего воспитания личности реб…"/>
          <p:cNvPicPr/>
          <p:nvPr/>
        </p:nvPicPr>
        <p:blipFill>
          <a:blip r:embed="rId3" cstate="email">
            <a:extLst>
              <a:ext uri="{28A0092B-C50C-407E-A947-70E740481C1C}">
                <a14:useLocalDpi xmlns:a14="http://schemas.microsoft.com/office/drawing/2010/main"/>
              </a:ext>
            </a:extLst>
          </a:blip>
          <a:srcRect/>
          <a:stretch>
            <a:fillRect/>
          </a:stretch>
        </p:blipFill>
        <p:spPr bwMode="auto">
          <a:xfrm>
            <a:off x="971600" y="1340768"/>
            <a:ext cx="3240000" cy="3114419"/>
          </a:xfrm>
          <a:prstGeom prst="rect">
            <a:avLst/>
          </a:prstGeom>
          <a:noFill/>
          <a:ln w="9525">
            <a:noFill/>
            <a:miter lim="800000"/>
            <a:headEnd/>
            <a:tailEnd/>
          </a:ln>
          <a:effectLst>
            <a:softEdge rad="127000"/>
          </a:effectLst>
        </p:spPr>
      </p:pic>
    </p:spTree>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Виктор\Pictures\скачанные файлы.jpg"/>
          <p:cNvPicPr>
            <a:picLocks noChangeAspect="1" noChangeArrowheads="1"/>
          </p:cNvPicPr>
          <p:nvPr/>
        </p:nvPicPr>
        <p:blipFill>
          <a:blip r:embed="rId2" cstate="screen"/>
          <a:srcRect/>
          <a:stretch>
            <a:fillRect/>
          </a:stretch>
        </p:blipFill>
        <p:spPr bwMode="auto">
          <a:xfrm>
            <a:off x="0" y="0"/>
            <a:ext cx="9168904" cy="6858000"/>
          </a:xfrm>
          <a:prstGeom prst="rect">
            <a:avLst/>
          </a:prstGeom>
          <a:noFill/>
        </p:spPr>
      </p:pic>
      <p:sp>
        <p:nvSpPr>
          <p:cNvPr id="3" name="Прямоугольник 2"/>
          <p:cNvSpPr/>
          <p:nvPr/>
        </p:nvSpPr>
        <p:spPr>
          <a:xfrm>
            <a:off x="683568" y="548679"/>
            <a:ext cx="4032448" cy="4678204"/>
          </a:xfrm>
          <a:prstGeom prst="rect">
            <a:avLst/>
          </a:prstGeom>
        </p:spPr>
        <p:txBody>
          <a:bodyPr wrap="square">
            <a:spAutoFit/>
          </a:bodyPr>
          <a:lstStyle/>
          <a:p>
            <a:r>
              <a:rPr lang="ru-RU" sz="2000" b="1" dirty="0"/>
              <a:t>Литература для двух- и трехлеток - это короткие истории, описанные простыми предложениями, с рифмами и повторами. «Золотой запас» в этом жанре – К.Ушинский и Л.Толстой. </a:t>
            </a:r>
            <a:r>
              <a:rPr lang="ru-RU" sz="2000" b="1" dirty="0" err="1"/>
              <a:t>Сказкотерапевты</a:t>
            </a:r>
            <a:r>
              <a:rPr lang="ru-RU" sz="2000" b="1" dirty="0"/>
              <a:t> утверждают, что обязательными </a:t>
            </a:r>
          </a:p>
          <a:p>
            <a:r>
              <a:rPr lang="ru-RU" sz="2000" b="1" dirty="0"/>
              <a:t>в памяти детей должны быть укоренены четыре сказки: Курочка Ряба, Репка, Колобок и Теремок. Остальные тоже хорошо, но эти – </a:t>
            </a:r>
            <a:r>
              <a:rPr lang="ru-RU" sz="2000" b="1" dirty="0" err="1"/>
              <a:t>пренепременно</a:t>
            </a:r>
            <a:r>
              <a:rPr lang="ru-RU" sz="2000" b="1" dirty="0"/>
              <a:t> и с интересными картинками!)</a:t>
            </a:r>
          </a:p>
          <a:p>
            <a:r>
              <a:rPr lang="ru-RU" dirty="0"/>
              <a:t> </a:t>
            </a:r>
          </a:p>
        </p:txBody>
      </p:sp>
      <p:pic>
        <p:nvPicPr>
          <p:cNvPr id="4" name="Picture 6" descr="C:\Users\Виктор\Pictures\Сказки\repka_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76056" y="1268760"/>
            <a:ext cx="3240000" cy="3140506"/>
          </a:xfrm>
          <a:prstGeom prst="rect">
            <a:avLst/>
          </a:prstGeom>
          <a:noFill/>
          <a:effectLst>
            <a:softEdge rad="317500"/>
          </a:effectLst>
        </p:spPr>
      </p:pic>
    </p:spTree>
  </p:cSld>
  <p:clrMapOvr>
    <a:masterClrMapping/>
  </p:clrMapOvr>
  <p:transition>
    <p:pull dir="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976</Words>
  <Application>Microsoft Office PowerPoint</Application>
  <PresentationFormat>Экран (4:3)</PresentationFormat>
  <Paragraphs>40</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Виктор</dc:creator>
  <cp:lastModifiedBy>D S</cp:lastModifiedBy>
  <cp:revision>90</cp:revision>
  <dcterms:created xsi:type="dcterms:W3CDTF">2015-02-27T20:42:58Z</dcterms:created>
  <dcterms:modified xsi:type="dcterms:W3CDTF">2023-10-27T09:44:21Z</dcterms:modified>
</cp:coreProperties>
</file>