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hdr"/>
          </p:nvPr>
        </p:nvSpPr>
        <p:spPr>
          <a:xfrm>
            <a:off x="1512000" y="588060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ACE68669-81CD-4FB6-A958-8AA947C9E0F9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8092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FEE83DF-C739-402B-B117-C7F6F2FE8A8E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01466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Times New Roman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2A0CF5A0-DAFA-4406-AF9A-527024EC707C}" type="datetime">
              <a:rPr lang="ru-RU" sz="1200" b="0" strike="noStrike" spc="-1">
                <a:solidFill>
                  <a:srgbClr val="8B8B8B"/>
                </a:solidFill>
                <a:latin typeface="Times New Roman"/>
              </a:rPr>
              <a:t>18.04.2023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D57AFA52-F705-4199-BED0-4FB3E0183194}" type="slidenum">
              <a:rPr lang="ru-RU" sz="1200" b="0" strike="noStrike" spc="-1">
                <a:solidFill>
                  <a:srgbClr val="8B8B8B"/>
                </a:solidFill>
                <a:latin typeface="Times New Roman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Times New Roman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78C48583-3A9C-448B-82EE-2C40DB73C704}" type="datetime">
              <a:rPr lang="ru-RU" sz="1200" b="0" strike="noStrike" spc="-1">
                <a:solidFill>
                  <a:srgbClr val="8B8B8B"/>
                </a:solidFill>
                <a:latin typeface="Times New Roman"/>
              </a:rPr>
              <a:t>18.04.2023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7BE7384-E949-4BE1-88A6-DA906BD0340C}" type="slidenum">
              <a:rPr lang="ru-RU" sz="1200" b="0" strike="noStrike" spc="-1">
                <a:solidFill>
                  <a:srgbClr val="8B8B8B"/>
                </a:solidFill>
                <a:latin typeface="Times New Roman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545910" y="332640"/>
            <a:ext cx="7055893" cy="99119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МУНИЦИПАЛЬНОЕ БЮДЖЕТНОЕ ДОШКОЛЬНОЕ ОБРАЗОВАТЕЛЬНОЕ УЧРЕЖДЕНИЕ ДЕТСКИЙ САД «РАДУГА»</a:t>
            </a:r>
            <a:endParaRPr lang="ru-RU" sz="48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9" name="Picture 3"/>
          <p:cNvPicPr/>
          <p:nvPr/>
        </p:nvPicPr>
        <p:blipFill>
          <a:blip r:embed="rId3"/>
          <a:stretch/>
        </p:blipFill>
        <p:spPr>
          <a:xfrm>
            <a:off x="1335401" y="1524981"/>
            <a:ext cx="5199480" cy="367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436374" y="818820"/>
            <a:ext cx="8568720" cy="1800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700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4400" b="1" u="sng" strike="noStrike" spc="-1" dirty="0">
                <a:solidFill>
                  <a:srgbClr val="984807"/>
                </a:solidFill>
                <a:uFillTx/>
                <a:latin typeface="Times New Roman"/>
                <a:ea typeface="Times New Roman"/>
              </a:rPr>
              <a:t>Игра </a:t>
            </a:r>
            <a:r>
              <a:rPr dirty="0"/>
              <a:t/>
            </a:r>
            <a:br>
              <a:rPr dirty="0"/>
            </a:br>
            <a:r>
              <a:rPr lang="ru-RU" sz="5300" b="1" u="sng" strike="noStrike" spc="-1" dirty="0">
                <a:solidFill>
                  <a:srgbClr val="007A00"/>
                </a:solidFill>
                <a:uFillTx/>
                <a:latin typeface="Times New Roman"/>
                <a:ea typeface="Times New Roman"/>
              </a:rPr>
              <a:t>"Разрешается </a:t>
            </a:r>
            <a:r>
              <a:rPr lang="ru-RU" sz="5300" b="1" u="sng" strike="noStrike" spc="-1" dirty="0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– запрещается” 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ru-RU" sz="53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323640" y="1989000"/>
            <a:ext cx="7965360" cy="360036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984807"/>
              </a:buClr>
              <a:buFont typeface="Arial"/>
              <a:buChar char="•"/>
            </a:pPr>
            <a:r>
              <a:rPr lang="ru-RU" sz="3600" b="1" strike="noStrike" spc="-1" dirty="0">
                <a:solidFill>
                  <a:srgbClr val="984807"/>
                </a:solidFill>
                <a:latin typeface="Times New Roman"/>
                <a:ea typeface="Times New Roman"/>
              </a:rPr>
              <a:t>Играть на мостовой… </a:t>
            </a:r>
            <a:endParaRPr lang="ru-RU" sz="3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984807"/>
              </a:buClr>
              <a:buFont typeface="Arial"/>
              <a:buChar char="•"/>
            </a:pPr>
            <a:r>
              <a:rPr lang="ru-RU" sz="3600" b="1" strike="noStrike" spc="-1" dirty="0">
                <a:solidFill>
                  <a:srgbClr val="984807"/>
                </a:solidFill>
                <a:latin typeface="Times New Roman"/>
                <a:ea typeface="Times New Roman"/>
              </a:rPr>
              <a:t>Переходить улицы при зелёном сигнале светофора…</a:t>
            </a:r>
            <a:endParaRPr lang="ru-RU" sz="3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984807"/>
              </a:buClr>
              <a:buFont typeface="Arial"/>
              <a:buChar char="•"/>
            </a:pPr>
            <a:r>
              <a:rPr lang="ru-RU" sz="3600" b="1" strike="noStrike" spc="-1" dirty="0">
                <a:solidFill>
                  <a:srgbClr val="984807"/>
                </a:solidFill>
                <a:latin typeface="Times New Roman"/>
                <a:ea typeface="Times New Roman"/>
              </a:rPr>
              <a:t>Перебегать улицу перед близко идущим транспортом…</a:t>
            </a:r>
            <a:endParaRPr lang="ru-RU" sz="3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984807"/>
              </a:buClr>
              <a:buFont typeface="Arial"/>
              <a:buChar char="•"/>
            </a:pPr>
            <a:r>
              <a:rPr lang="ru-RU" sz="3600" b="1" strike="noStrike" spc="-1" dirty="0">
                <a:solidFill>
                  <a:srgbClr val="984807"/>
                </a:solidFill>
                <a:latin typeface="Times New Roman"/>
                <a:ea typeface="Times New Roman"/>
              </a:rPr>
              <a:t>Идти толпой по тротуару…</a:t>
            </a:r>
            <a:endParaRPr lang="ru-RU" sz="36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lang="ru-RU" sz="36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7" name="CustomShape 3"/>
          <p:cNvSpPr/>
          <p:nvPr/>
        </p:nvSpPr>
        <p:spPr>
          <a:xfrm>
            <a:off x="5485680" y="1949400"/>
            <a:ext cx="3099240" cy="70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FF0000"/>
                </a:solidFill>
                <a:latin typeface="Times New Roman"/>
              </a:rPr>
              <a:t>запрещается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128" name="CustomShape 4"/>
          <p:cNvSpPr/>
          <p:nvPr/>
        </p:nvSpPr>
        <p:spPr>
          <a:xfrm>
            <a:off x="5159880" y="3248640"/>
            <a:ext cx="2805120" cy="64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7A00"/>
                </a:solidFill>
                <a:latin typeface="Times New Roman"/>
              </a:rPr>
              <a:t>разрешается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29" name="CustomShape 5"/>
          <p:cNvSpPr/>
          <p:nvPr/>
        </p:nvSpPr>
        <p:spPr>
          <a:xfrm>
            <a:off x="5668200" y="4437000"/>
            <a:ext cx="2808360" cy="64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FF0000"/>
                </a:solidFill>
                <a:latin typeface="Times New Roman"/>
              </a:rPr>
              <a:t>запрещается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30" name="CustomShape 6"/>
          <p:cNvSpPr/>
          <p:nvPr/>
        </p:nvSpPr>
        <p:spPr>
          <a:xfrm>
            <a:off x="5159880" y="5273458"/>
            <a:ext cx="2805120" cy="5898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4000" b="1" strike="noStrike" spc="-1" dirty="0">
                <a:solidFill>
                  <a:srgbClr val="007A00"/>
                </a:solidFill>
                <a:latin typeface="Times New Roman"/>
              </a:rPr>
              <a:t>разрешается</a:t>
            </a:r>
            <a:endParaRPr lang="ru-RU" sz="4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27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27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3" dur="500"/>
                                        <p:tgtEl>
                                          <p:spTgt spid="127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1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28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28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4" dur="500"/>
                                        <p:tgtEl>
                                          <p:spTgt spid="128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9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129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129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5" dur="500"/>
                                        <p:tgtEl>
                                          <p:spTgt spid="129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19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30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130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500"/>
                                        <p:tgtEl>
                                          <p:spTgt spid="130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320040" y="381240"/>
            <a:ext cx="849672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984807"/>
              </a:buClr>
              <a:buFont typeface="Arial"/>
              <a:buChar char="•"/>
            </a:pPr>
            <a:r>
              <a:rPr lang="ru-RU" sz="3600" b="1" strike="noStrike" spc="-1">
                <a:solidFill>
                  <a:srgbClr val="984807"/>
                </a:solidFill>
                <a:latin typeface="Times New Roman"/>
                <a:ea typeface="Times New Roman"/>
              </a:rPr>
              <a:t>Переходить улицу по подземному переходу… </a:t>
            </a:r>
            <a:endParaRPr lang="ru-RU" sz="36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984807"/>
              </a:buClr>
              <a:buFont typeface="Arial"/>
              <a:buChar char="•"/>
            </a:pPr>
            <a:r>
              <a:rPr lang="ru-RU" sz="3600" b="1" strike="noStrike" spc="-1">
                <a:solidFill>
                  <a:srgbClr val="984807"/>
                </a:solidFill>
                <a:latin typeface="Times New Roman"/>
                <a:ea typeface="Times New Roman"/>
              </a:rPr>
              <a:t>Переходить улицу при жёлтом сигнале светофора…</a:t>
            </a:r>
            <a:endParaRPr lang="ru-RU" sz="36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984807"/>
              </a:buClr>
              <a:buFont typeface="Arial"/>
              <a:buChar char="•"/>
            </a:pPr>
            <a:r>
              <a:rPr lang="ru-RU" sz="3600" b="1" strike="noStrike" spc="-1">
                <a:solidFill>
                  <a:srgbClr val="984807"/>
                </a:solidFill>
                <a:latin typeface="Times New Roman"/>
                <a:ea typeface="Times New Roman"/>
              </a:rPr>
              <a:t>Помогать старикам и старушкам переходить улицу…</a:t>
            </a:r>
            <a:endParaRPr lang="ru-RU" sz="36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984807"/>
              </a:buClr>
              <a:buFont typeface="Arial"/>
              <a:buChar char="•"/>
            </a:pPr>
            <a:r>
              <a:rPr lang="ru-RU" sz="3600" b="1" strike="noStrike" spc="-1">
                <a:solidFill>
                  <a:srgbClr val="984807"/>
                </a:solidFill>
                <a:latin typeface="Times New Roman"/>
                <a:ea typeface="Times New Roman"/>
              </a:rPr>
              <a:t>Велосипедистам цепляться за проезжие машины…</a:t>
            </a:r>
            <a:endParaRPr lang="ru-RU" sz="36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984807"/>
              </a:buClr>
              <a:buFont typeface="Arial"/>
              <a:buChar char="•"/>
            </a:pPr>
            <a:r>
              <a:rPr lang="ru-RU" sz="3600" b="1" strike="noStrike" spc="-1">
                <a:solidFill>
                  <a:srgbClr val="984807"/>
                </a:solidFill>
                <a:latin typeface="Times New Roman"/>
                <a:ea typeface="Times New Roman"/>
              </a:rPr>
              <a:t>Выбегать на проезжую часть дороги…</a:t>
            </a:r>
            <a:r>
              <a:t/>
            </a:r>
            <a:br/>
            <a:r>
              <a:rPr lang="ru-RU" sz="3600" b="1" strike="noStrike" spc="-1">
                <a:solidFill>
                  <a:srgbClr val="984807"/>
                </a:solidFill>
                <a:latin typeface="Times New Roman"/>
              </a:rPr>
              <a:t> </a:t>
            </a:r>
            <a:endParaRPr lang="ru-RU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3165480" y="1133640"/>
            <a:ext cx="2805120" cy="64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7A00"/>
                </a:solidFill>
                <a:latin typeface="Times New Roman"/>
              </a:rPr>
              <a:t>разрешается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33" name="CustomShape 3"/>
          <p:cNvSpPr/>
          <p:nvPr/>
        </p:nvSpPr>
        <p:spPr>
          <a:xfrm>
            <a:off x="5341680" y="2320920"/>
            <a:ext cx="2808360" cy="64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FF0000"/>
                </a:solidFill>
                <a:latin typeface="Times New Roman"/>
              </a:rPr>
              <a:t>запрещается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34" name="CustomShape 4"/>
          <p:cNvSpPr/>
          <p:nvPr/>
        </p:nvSpPr>
        <p:spPr>
          <a:xfrm>
            <a:off x="4801320" y="3524400"/>
            <a:ext cx="2805120" cy="64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7A00"/>
                </a:solidFill>
                <a:latin typeface="Times New Roman"/>
              </a:rPr>
              <a:t>разрешается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35" name="CustomShape 5"/>
          <p:cNvSpPr/>
          <p:nvPr/>
        </p:nvSpPr>
        <p:spPr>
          <a:xfrm>
            <a:off x="5305320" y="4704120"/>
            <a:ext cx="2808360" cy="64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FF0000"/>
                </a:solidFill>
                <a:latin typeface="Times New Roman"/>
              </a:rPr>
              <a:t>запрещается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36" name="CustomShape 6"/>
          <p:cNvSpPr/>
          <p:nvPr/>
        </p:nvSpPr>
        <p:spPr>
          <a:xfrm>
            <a:off x="2856960" y="5881320"/>
            <a:ext cx="2808360" cy="64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FF0000"/>
                </a:solidFill>
                <a:latin typeface="Times New Roman"/>
              </a:rPr>
              <a:t>запрещается</a:t>
            </a:r>
            <a:endParaRPr lang="ru-RU" sz="3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750" fill="hold"/>
                                        <p:tgtEl>
                                          <p:spTgt spid="132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750" fill="hold"/>
                                        <p:tgtEl>
                                          <p:spTgt spid="132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3" dur="750"/>
                                        <p:tgtEl>
                                          <p:spTgt spid="132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42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33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33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4" dur="500"/>
                                        <p:tgtEl>
                                          <p:spTgt spid="133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89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134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134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5" dur="500"/>
                                        <p:tgtEl>
                                          <p:spTgt spid="134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37" end="1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35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135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500"/>
                                        <p:tgtEl>
                                          <p:spTgt spid="135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82" end="2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136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136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7" dur="500"/>
                                        <p:tgtEl>
                                          <p:spTgt spid="136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2"/>
          <p:cNvPicPr/>
          <p:nvPr/>
        </p:nvPicPr>
        <p:blipFill>
          <a:blip r:embed="rId2"/>
          <a:stretch/>
        </p:blipFill>
        <p:spPr>
          <a:xfrm>
            <a:off x="5508000" y="1340640"/>
            <a:ext cx="3384000" cy="3413520"/>
          </a:xfrm>
          <a:prstGeom prst="rect">
            <a:avLst/>
          </a:prstGeom>
          <a:ln>
            <a:noFill/>
          </a:ln>
        </p:spPr>
      </p:pic>
      <p:sp>
        <p:nvSpPr>
          <p:cNvPr id="138" name="CustomShape 1"/>
          <p:cNvSpPr/>
          <p:nvPr/>
        </p:nvSpPr>
        <p:spPr>
          <a:xfrm rot="20626800">
            <a:off x="138240" y="1566360"/>
            <a:ext cx="589392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9600" b="1" strike="noStrike" spc="49">
                <a:solidFill>
                  <a:srgbClr val="E0322D"/>
                </a:solidFill>
                <a:latin typeface="Times New Roman"/>
              </a:rPr>
              <a:t>Молодцы!</a:t>
            </a:r>
            <a:endParaRPr lang="ru-RU" sz="9600" b="0" strike="noStrike" spc="-1"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971640" y="4437000"/>
            <a:ext cx="6840360" cy="19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6000" b="0" strike="noStrike" spc="-1">
                <a:solidFill>
                  <a:srgbClr val="984807"/>
                </a:solidFill>
                <a:latin typeface="Times New Roman"/>
              </a:rPr>
              <a:t>Благодарю за внимание!</a:t>
            </a:r>
            <a:endParaRPr lang="ru-RU" sz="6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39">
                                            <p:txEl>
                                              <p:pRg st="0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39">
                                            <p:txEl>
                                              <p:p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139">
                                            <p:txEl>
                                              <p:p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539640" y="692640"/>
            <a:ext cx="1872000" cy="534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11500" b="1" strike="noStrike" spc="-1">
                <a:solidFill>
                  <a:srgbClr val="FF0000"/>
                </a:solidFill>
                <a:latin typeface="Vizit"/>
              </a:rPr>
              <a:t>П</a:t>
            </a:r>
            <a:endParaRPr lang="ru-RU" sz="115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1500" b="1" strike="noStrike" spc="-1">
                <a:solidFill>
                  <a:srgbClr val="FFFF00"/>
                </a:solidFill>
                <a:latin typeface="Vizit"/>
              </a:rPr>
              <a:t>д</a:t>
            </a:r>
            <a:endParaRPr lang="ru-RU" sz="115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1500" b="1" strike="noStrike" spc="-1">
                <a:solidFill>
                  <a:srgbClr val="007A00"/>
                </a:solidFill>
                <a:latin typeface="Vizit"/>
              </a:rPr>
              <a:t>д</a:t>
            </a:r>
            <a:endParaRPr lang="ru-RU" sz="11500" b="0" strike="noStrike" spc="-1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2208960" y="764640"/>
            <a:ext cx="3142080" cy="118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7200" b="1" strike="noStrike" spc="-1">
                <a:solidFill>
                  <a:srgbClr val="ED0000"/>
                </a:solidFill>
                <a:latin typeface="Times New Roman"/>
              </a:rPr>
              <a:t>равила</a:t>
            </a:r>
            <a:endParaRPr lang="ru-RU" sz="7200" b="0" strike="noStrike" spc="-1">
              <a:latin typeface="Arial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1934280" y="2709000"/>
            <a:ext cx="4082400" cy="118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7200" b="1" strike="noStrike" spc="-1">
                <a:solidFill>
                  <a:srgbClr val="EDED00"/>
                </a:solidFill>
                <a:latin typeface="Times New Roman"/>
              </a:rPr>
              <a:t>орожного</a:t>
            </a:r>
            <a:endParaRPr lang="ru-RU" sz="7200" b="0" strike="noStrike" spc="-1">
              <a:latin typeface="Arial"/>
            </a:endParaRPr>
          </a:p>
        </p:txBody>
      </p:sp>
      <p:sp>
        <p:nvSpPr>
          <p:cNvPr id="93" name="CustomShape 4"/>
          <p:cNvSpPr/>
          <p:nvPr/>
        </p:nvSpPr>
        <p:spPr>
          <a:xfrm>
            <a:off x="2045520" y="4544280"/>
            <a:ext cx="3810960" cy="118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7200" b="1" strike="noStrike" spc="-1">
                <a:solidFill>
                  <a:srgbClr val="007100"/>
                </a:solidFill>
                <a:latin typeface="Times New Roman"/>
              </a:rPr>
              <a:t>вижения</a:t>
            </a:r>
            <a:endParaRPr lang="ru-RU" sz="7200" b="0" strike="noStrike" spc="-1">
              <a:latin typeface="Arial"/>
            </a:endParaRPr>
          </a:p>
        </p:txBody>
      </p:sp>
      <p:pic>
        <p:nvPicPr>
          <p:cNvPr id="94" name="Picture 2"/>
          <p:cNvPicPr/>
          <p:nvPr/>
        </p:nvPicPr>
        <p:blipFill>
          <a:blip r:embed="rId2"/>
          <a:stretch/>
        </p:blipFill>
        <p:spPr>
          <a:xfrm>
            <a:off x="6172200" y="1724760"/>
            <a:ext cx="2663280" cy="3419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91">
                                            <p:txEl>
                                              <p:p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91">
                                            <p:txEl>
                                              <p:p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91">
                                            <p:txEl>
                                              <p:p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91">
                                            <p:txEl>
                                              <p:p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92">
                                            <p:txEl>
                                              <p:p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92">
                                            <p:txEl>
                                              <p:p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92">
                                            <p:txEl>
                                              <p:p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8" dur="1000"/>
                                        <p:tgtEl>
                                          <p:spTgt spid="92">
                                            <p:txEl>
                                              <p:p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93">
                                            <p:txEl>
                                              <p:p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93">
                                            <p:txEl>
                                              <p:p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93">
                                            <p:txEl>
                                              <p:p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6" dur="1000"/>
                                        <p:tgtEl>
                                          <p:spTgt spid="93">
                                            <p:txEl>
                                              <p:p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3"/>
          <p:cNvPicPr/>
          <p:nvPr/>
        </p:nvPicPr>
        <p:blipFill>
          <a:blip r:embed="rId3"/>
          <a:stretch/>
        </p:blipFill>
        <p:spPr>
          <a:xfrm>
            <a:off x="619560" y="1688400"/>
            <a:ext cx="5904360" cy="295740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6" name="TextShape 1"/>
          <p:cNvSpPr txBox="1"/>
          <p:nvPr/>
        </p:nvSpPr>
        <p:spPr>
          <a:xfrm>
            <a:off x="416520" y="116640"/>
            <a:ext cx="7878600" cy="1800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i="1" strike="noStrike" spc="-1">
                <a:solidFill>
                  <a:srgbClr val="17375E"/>
                </a:solidFill>
                <a:latin typeface="Times New Roman"/>
              </a:rPr>
              <a:t>Правило 1</a:t>
            </a:r>
            <a:r>
              <a:t/>
            </a:r>
            <a:br/>
            <a:r>
              <a:rPr lang="ru-RU" sz="4800" b="1" strike="noStrike" spc="-1">
                <a:solidFill>
                  <a:srgbClr val="CC3300"/>
                </a:solidFill>
                <a:latin typeface="Times New Roman"/>
              </a:rPr>
              <a:t>Дорога только для машин</a:t>
            </a:r>
            <a:endParaRPr lang="ru-RU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395640" y="1484640"/>
            <a:ext cx="8352720" cy="3744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98" name="Рисунок 3"/>
          <p:cNvPicPr/>
          <p:nvPr/>
        </p:nvPicPr>
        <p:blipFill>
          <a:blip r:embed="rId4"/>
          <a:stretch/>
        </p:blipFill>
        <p:spPr>
          <a:xfrm>
            <a:off x="2396880" y="2413080"/>
            <a:ext cx="6098760" cy="3960000"/>
          </a:xfrm>
          <a:prstGeom prst="rect">
            <a:avLst/>
          </a:prstGeom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circle(in)">
                                      <p:cBhvr additive="repl">
                                        <p:cTn id="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circle(in)">
                                      <p:cBhvr additive="repl">
                                        <p:cTn id="1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457200" y="485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3600" b="1" i="1" strike="noStrike" spc="-1">
                <a:solidFill>
                  <a:srgbClr val="17375E"/>
                </a:solidFill>
                <a:latin typeface="Times New Roman"/>
              </a:rPr>
              <a:t>Правило 2</a:t>
            </a:r>
            <a:r>
              <a:t/>
            </a:r>
            <a:br/>
            <a:r>
              <a:rPr lang="ru-RU" sz="5300" b="1" strike="noStrike" spc="-1">
                <a:solidFill>
                  <a:srgbClr val="CC3300"/>
                </a:solidFill>
                <a:latin typeface="Times New Roman"/>
              </a:rPr>
              <a:t>«Иди только по тротуару»</a:t>
            </a:r>
            <a:endParaRPr lang="ru-RU" sz="53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0" name="Объект 3"/>
          <p:cNvPicPr/>
          <p:nvPr/>
        </p:nvPicPr>
        <p:blipFill>
          <a:blip r:embed="rId2"/>
          <a:stretch/>
        </p:blipFill>
        <p:spPr>
          <a:xfrm>
            <a:off x="395640" y="1650600"/>
            <a:ext cx="3915000" cy="424800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1" name="CustomShape 2"/>
          <p:cNvSpPr/>
          <p:nvPr/>
        </p:nvSpPr>
        <p:spPr>
          <a:xfrm>
            <a:off x="4572000" y="1628640"/>
            <a:ext cx="4176000" cy="490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7A0000"/>
                </a:solidFill>
                <a:latin typeface="Times New Roman"/>
                <a:ea typeface="Calibri"/>
              </a:rPr>
              <a:t>Тротуар для       пешеходов,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7A0000"/>
                </a:solidFill>
                <a:latin typeface="Times New Roman"/>
                <a:ea typeface="Calibri"/>
              </a:rPr>
              <a:t>Здесь машинам нету хода! 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7A0000"/>
                </a:solidFill>
                <a:latin typeface="Times New Roman"/>
                <a:ea typeface="Calibri"/>
              </a:rPr>
              <a:t>Чуть повыше чем дорога,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7A0000"/>
                </a:solidFill>
                <a:latin typeface="Times New Roman"/>
                <a:ea typeface="Calibri"/>
              </a:rPr>
              <a:t>Пешеходные пути, 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7A0000"/>
                </a:solidFill>
                <a:latin typeface="Times New Roman"/>
                <a:ea typeface="Calibri"/>
              </a:rPr>
              <a:t>Чтобы все по тротуару 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7A0000"/>
                </a:solidFill>
                <a:latin typeface="Times New Roman"/>
                <a:ea typeface="Calibri"/>
              </a:rPr>
              <a:t>Без забот могли идти!</a:t>
            </a:r>
            <a:r>
              <a:rPr lang="ru-RU" sz="2800" b="1" strike="noStrike" spc="-1">
                <a:solidFill>
                  <a:srgbClr val="7A0000"/>
                </a:solidFill>
                <a:latin typeface="Times New Roman"/>
                <a:ea typeface="Calibri"/>
              </a:rPr>
              <a:t>	</a:t>
            </a:r>
            <a:r>
              <a:rPr lang="ru-RU" sz="2000" b="1" strike="noStrike" spc="-1">
                <a:solidFill>
                  <a:srgbClr val="7A0000"/>
                </a:solidFill>
                <a:latin typeface="Times New Roman"/>
                <a:ea typeface="Calibri"/>
              </a:rPr>
              <a:t> 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343800" y="548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50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3600" b="1" i="1" strike="noStrike" spc="-1">
                <a:solidFill>
                  <a:srgbClr val="17375E"/>
                </a:solidFill>
                <a:latin typeface="Times New Roman"/>
              </a:rPr>
              <a:t>Правило 3 </a:t>
            </a:r>
            <a:r>
              <a:t/>
            </a:r>
            <a:br/>
            <a:r>
              <a:rPr lang="ru-RU" sz="6000" b="1" strike="noStrike" spc="-1">
                <a:solidFill>
                  <a:srgbClr val="C00000"/>
                </a:solidFill>
                <a:latin typeface="Times New Roman"/>
              </a:rPr>
              <a:t>«Не беги через дорогу»</a:t>
            </a:r>
            <a:endParaRPr lang="ru-RU" sz="6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 algn="ctr">
              <a:lnSpc>
                <a:spcPct val="100000"/>
              </a:lnSpc>
            </a:pPr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2720" algn="ctr">
              <a:lnSpc>
                <a:spcPct val="100000"/>
              </a:lnSpc>
            </a:pPr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4" name="Picture 2"/>
          <p:cNvPicPr/>
          <p:nvPr/>
        </p:nvPicPr>
        <p:blipFill>
          <a:blip r:embed="rId2"/>
          <a:stretch/>
        </p:blipFill>
        <p:spPr>
          <a:xfrm>
            <a:off x="1218240" y="1845000"/>
            <a:ext cx="6480360" cy="446400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circle(in)">
                                      <p:cBhvr additive="repl">
                                        <p:cTn id="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467640" y="836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550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3200" b="1" i="1" strike="noStrike" spc="-1">
                <a:solidFill>
                  <a:srgbClr val="17375E"/>
                </a:solidFill>
                <a:latin typeface="Times New Roman"/>
              </a:rPr>
              <a:t>Правило 4</a:t>
            </a:r>
            <a:r>
              <a:t/>
            </a:r>
            <a:br/>
            <a:r>
              <a:rPr lang="ru-RU" sz="6000" b="1" strike="noStrike" spc="-1">
                <a:solidFill>
                  <a:srgbClr val="CC3300"/>
                </a:solidFill>
                <a:latin typeface="Times New Roman"/>
              </a:rPr>
              <a:t>«Переходи дорогу по пешеходным переходам»</a:t>
            </a:r>
            <a:endParaRPr lang="ru-RU" sz="6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6" name="Picture 2"/>
          <p:cNvPicPr/>
          <p:nvPr/>
        </p:nvPicPr>
        <p:blipFill>
          <a:blip r:embed="rId2"/>
          <a:stretch/>
        </p:blipFill>
        <p:spPr>
          <a:xfrm>
            <a:off x="827640" y="2477520"/>
            <a:ext cx="3723120" cy="379404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7" name="Picture 3"/>
          <p:cNvPicPr/>
          <p:nvPr/>
        </p:nvPicPr>
        <p:blipFill>
          <a:blip r:embed="rId3"/>
          <a:stretch/>
        </p:blipFill>
        <p:spPr>
          <a:xfrm>
            <a:off x="4690440" y="3112560"/>
            <a:ext cx="3984840" cy="298044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-91440" y="332640"/>
            <a:ext cx="8496720" cy="1367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900" b="1" i="1" strike="noStrike" spc="-1">
                <a:solidFill>
                  <a:srgbClr val="17375E"/>
                </a:solidFill>
                <a:latin typeface="Times New Roman"/>
              </a:rPr>
              <a:t>Правило 5</a:t>
            </a:r>
            <a:r>
              <a:t/>
            </a:r>
            <a:br/>
            <a:r>
              <a:rPr lang="ru-RU" sz="4800" b="1" strike="noStrike" spc="-1">
                <a:solidFill>
                  <a:srgbClr val="CC3300"/>
                </a:solidFill>
                <a:latin typeface="Times New Roman"/>
              </a:rPr>
              <a:t>При переходе улицы </a:t>
            </a:r>
            <a:endParaRPr lang="ru-RU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9" name="Picture 2"/>
          <p:cNvPicPr/>
          <p:nvPr/>
        </p:nvPicPr>
        <p:blipFill>
          <a:blip r:embed="rId2"/>
          <a:stretch/>
        </p:blipFill>
        <p:spPr>
          <a:xfrm>
            <a:off x="6815160" y="476640"/>
            <a:ext cx="2136960" cy="1602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0" name="Рисунок 4"/>
          <p:cNvPicPr/>
          <p:nvPr/>
        </p:nvPicPr>
        <p:blipFill>
          <a:blip r:embed="rId3"/>
          <a:srcRect l="2087" t="14290" r="51043" b="50015"/>
          <a:stretch/>
        </p:blipFill>
        <p:spPr>
          <a:xfrm>
            <a:off x="430920" y="1845000"/>
            <a:ext cx="4271400" cy="2847240"/>
          </a:xfrm>
          <a:prstGeom prst="rect">
            <a:avLst/>
          </a:prstGeom>
          <a:ln>
            <a:noFill/>
          </a:ln>
        </p:spPr>
      </p:pic>
      <p:pic>
        <p:nvPicPr>
          <p:cNvPr id="111" name="Объект 5"/>
          <p:cNvPicPr/>
          <p:nvPr/>
        </p:nvPicPr>
        <p:blipFill>
          <a:blip r:embed="rId3"/>
          <a:srcRect l="1496" t="49513" r="50177" b="14733"/>
          <a:stretch/>
        </p:blipFill>
        <p:spPr>
          <a:xfrm>
            <a:off x="3420000" y="3861000"/>
            <a:ext cx="5184360" cy="2557800"/>
          </a:xfrm>
          <a:prstGeom prst="rect">
            <a:avLst/>
          </a:prstGeom>
          <a:ln>
            <a:noFill/>
          </a:ln>
        </p:spPr>
      </p:pic>
      <p:sp>
        <p:nvSpPr>
          <p:cNvPr id="112" name="CustomShape 2"/>
          <p:cNvSpPr/>
          <p:nvPr/>
        </p:nvSpPr>
        <p:spPr>
          <a:xfrm>
            <a:off x="827640" y="2421000"/>
            <a:ext cx="1223640" cy="35964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3" name="CustomShape 3"/>
          <p:cNvSpPr/>
          <p:nvPr/>
        </p:nvSpPr>
        <p:spPr>
          <a:xfrm>
            <a:off x="7884000" y="4365000"/>
            <a:ext cx="1080360" cy="3272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CustomShape 4"/>
          <p:cNvSpPr/>
          <p:nvPr/>
        </p:nvSpPr>
        <p:spPr>
          <a:xfrm>
            <a:off x="4719600" y="2415960"/>
            <a:ext cx="3980520" cy="5778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7A0000"/>
                </a:solidFill>
                <a:latin typeface="Times New Roman"/>
              </a:rPr>
              <a:t>Всегда смотри налево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15" name="CustomShape 5"/>
          <p:cNvSpPr/>
          <p:nvPr/>
        </p:nvSpPr>
        <p:spPr>
          <a:xfrm>
            <a:off x="627480" y="5085360"/>
            <a:ext cx="4009320" cy="577800"/>
          </a:xfrm>
          <a:prstGeom prst="rect">
            <a:avLst/>
          </a:prstGeom>
          <a:ln>
            <a:solidFill>
              <a:srgbClr val="FF0000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7A0000"/>
                </a:solidFill>
                <a:latin typeface="Times New Roman"/>
              </a:rPr>
              <a:t>Затем смотри направо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1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2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2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-252360" y="836640"/>
            <a:ext cx="8877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6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3600" b="1" i="1" strike="noStrike" spc="-1">
                <a:solidFill>
                  <a:srgbClr val="17375E"/>
                </a:solidFill>
                <a:latin typeface="Times New Roman"/>
              </a:rPr>
              <a:t>Правило 6</a:t>
            </a:r>
            <a:r>
              <a:t/>
            </a:r>
            <a:br/>
            <a:r>
              <a:rPr lang="ru-RU" sz="4900" b="1" strike="noStrike" spc="-1">
                <a:solidFill>
                  <a:srgbClr val="C00000"/>
                </a:solidFill>
                <a:latin typeface="Times New Roman"/>
              </a:rPr>
              <a:t>         «Помни сигналы светофора»</a:t>
            </a:r>
            <a:r>
              <a:t/>
            </a:r>
            <a:br/>
            <a:endParaRPr lang="ru-RU" sz="4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8" name="Picture 2"/>
          <p:cNvPicPr/>
          <p:nvPr/>
        </p:nvPicPr>
        <p:blipFill>
          <a:blip r:embed="rId3"/>
          <a:stretch/>
        </p:blipFill>
        <p:spPr>
          <a:xfrm>
            <a:off x="827640" y="1556640"/>
            <a:ext cx="7488360" cy="5070960"/>
          </a:xfrm>
          <a:prstGeom prst="rect">
            <a:avLst/>
          </a:prstGeom>
          <a:ln>
            <a:noFill/>
          </a:ln>
        </p:spPr>
      </p:pic>
      <p:sp>
        <p:nvSpPr>
          <p:cNvPr id="119" name="CustomShape 3"/>
          <p:cNvSpPr/>
          <p:nvPr/>
        </p:nvSpPr>
        <p:spPr>
          <a:xfrm>
            <a:off x="1259640" y="1694880"/>
            <a:ext cx="6624360" cy="5036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CustomShape 4"/>
          <p:cNvSpPr/>
          <p:nvPr/>
        </p:nvSpPr>
        <p:spPr>
          <a:xfrm>
            <a:off x="1527840" y="1608480"/>
            <a:ext cx="5024160" cy="64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1F497D"/>
                </a:solidFill>
                <a:latin typeface="Times New Roman"/>
              </a:rPr>
              <a:t>Светофор нам говорит:</a:t>
            </a:r>
            <a:endParaRPr lang="ru-RU" sz="3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circle(in)">
                                      <p:cBhvr additive="repl">
                                        <p:cTn id="7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381240" y="836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6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3200" b="1" i="1" strike="noStrike" spc="-1">
                <a:solidFill>
                  <a:srgbClr val="17375E"/>
                </a:solidFill>
                <a:latin typeface="Times New Roman"/>
              </a:rPr>
              <a:t>Правило 7</a:t>
            </a:r>
            <a:r>
              <a:t/>
            </a:r>
            <a:br/>
            <a:r>
              <a:rPr lang="ru-RU" sz="3200" b="0" strike="noStrike" spc="-1">
                <a:solidFill>
                  <a:srgbClr val="C00000"/>
                </a:solidFill>
                <a:latin typeface="Times New Roman"/>
              </a:rPr>
              <a:t>         </a:t>
            </a:r>
            <a:r>
              <a:rPr lang="ru-RU" sz="4900" b="1" strike="noStrike" spc="-1">
                <a:solidFill>
                  <a:srgbClr val="C00000"/>
                </a:solidFill>
                <a:latin typeface="Times New Roman"/>
              </a:rPr>
              <a:t>«Будь внимательным!»</a:t>
            </a:r>
            <a:r>
              <a:t/>
            </a:r>
            <a:br/>
            <a:endParaRPr lang="ru-RU" sz="4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753805"/>
                </a:solidFill>
                <a:latin typeface="Times New Roman"/>
              </a:rPr>
              <a:t>                                                         От такого поведенья</a:t>
            </a:r>
            <a:endParaRPr lang="ru-RU" sz="2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753805"/>
                </a:solidFill>
                <a:latin typeface="Times New Roman"/>
              </a:rPr>
              <a:t>                                                         Может быть не мало бед:</a:t>
            </a:r>
            <a:endParaRPr lang="ru-RU" sz="2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753805"/>
                </a:solidFill>
                <a:latin typeface="Times New Roman"/>
              </a:rPr>
              <a:t>                                                         Ведь дорога не для чтенья</a:t>
            </a:r>
            <a:endParaRPr lang="ru-RU" sz="2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753805"/>
                </a:solidFill>
                <a:latin typeface="Times New Roman"/>
              </a:rPr>
              <a:t>                                                         И не место для бесед!</a:t>
            </a:r>
            <a:endParaRPr lang="ru-RU" sz="2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23" name="Picture 3"/>
          <p:cNvPicPr/>
          <p:nvPr/>
        </p:nvPicPr>
        <p:blipFill>
          <a:blip r:embed="rId2"/>
          <a:stretch/>
        </p:blipFill>
        <p:spPr>
          <a:xfrm>
            <a:off x="4212000" y="3397320"/>
            <a:ext cx="4398840" cy="302400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4" name="Picture 9"/>
          <p:cNvPicPr/>
          <p:nvPr/>
        </p:nvPicPr>
        <p:blipFill>
          <a:blip r:embed="rId3"/>
          <a:stretch/>
        </p:blipFill>
        <p:spPr>
          <a:xfrm>
            <a:off x="539640" y="1700640"/>
            <a:ext cx="3447000" cy="374400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15" dur="500"/>
                                        <p:tgtEl>
                                          <p:spTgt spid="122">
                                            <p:txEl>
                                              <p:pRg st="0" end="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77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18" dur="500"/>
                                        <p:tgtEl>
                                          <p:spTgt spid="122">
                                            <p:txEl>
                                              <p:pRg st="77" end="1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58" end="2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21" dur="500"/>
                                        <p:tgtEl>
                                          <p:spTgt spid="122">
                                            <p:txEl>
                                              <p:pRg st="158" end="2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41" end="3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24" dur="500"/>
                                        <p:tgtEl>
                                          <p:spTgt spid="122">
                                            <p:txEl>
                                              <p:pRg st="241" end="3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1101</TotalTime>
  <Words>162</Words>
  <Application>Microsoft Office PowerPoint</Application>
  <PresentationFormat>Экран (4:3)</PresentationFormat>
  <Paragraphs>49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DejaVu Sans</vt:lpstr>
      <vt:lpstr>Symbol</vt:lpstr>
      <vt:lpstr>Times New Roman</vt:lpstr>
      <vt:lpstr>Vizit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subject/>
  <dc:creator>Елена</dc:creator>
  <dc:description/>
  <cp:lastModifiedBy>28</cp:lastModifiedBy>
  <cp:revision>48</cp:revision>
  <dcterms:created xsi:type="dcterms:W3CDTF">2014-08-08T16:01:14Z</dcterms:created>
  <dcterms:modified xsi:type="dcterms:W3CDTF">2023-04-18T05:50:11Z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Microsoft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12</vt:i4>
  </property>
</Properties>
</file>