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69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54250" y="1002030"/>
            <a:ext cx="8389620" cy="4685665"/>
          </a:xfrm>
        </p:spPr>
        <p:txBody>
          <a:bodyPr>
            <a:normAutofit/>
          </a:bodyPr>
          <a:lstStyle/>
          <a:p>
            <a:pPr algn="ctr"/>
            <a:br>
              <a:rPr lang="ru-RU" altLang="en-US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«Развитие познавательной активности у детей дошкольного возраста через проектную деятельность»</a:t>
            </a:r>
            <a:br>
              <a:rPr lang="ru-RU" altLang="en-US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endParaRPr lang="ru-RU" altLang="en-US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Замещающее содержимое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210"/>
            <a:ext cx="12192635" cy="6887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07595" y="2112134"/>
            <a:ext cx="7817476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C00000"/>
                </a:solidFill>
                <a:latin typeface="Comic Sans MS" panose="030F0702030302020204" charset="0"/>
              </a:rPr>
              <a:t>Работа с родителями</a:t>
            </a:r>
            <a:r>
              <a:rPr lang="ru-RU" sz="3600" dirty="0" smtClean="0">
                <a:solidFill>
                  <a:srgbClr val="C00000"/>
                </a:solidFill>
                <a:latin typeface="Comic Sans MS" panose="030F0702030302020204" charset="0"/>
              </a:rPr>
              <a:t>:</a:t>
            </a:r>
            <a:endParaRPr lang="ru-RU" sz="3600" dirty="0" smtClean="0">
              <a:solidFill>
                <a:srgbClr val="C00000"/>
              </a:solidFill>
              <a:latin typeface="Comic Sans MS" panose="030F0702030302020204" charset="0"/>
            </a:endParaRPr>
          </a:p>
          <a:p>
            <a:pPr lvl="0"/>
            <a:r>
              <a:rPr lang="ru-RU" altLang="en-US" sz="2800" b="1" dirty="0">
                <a:latin typeface="Comic Sans MS" panose="030F0702030302020204" charset="0"/>
              </a:rPr>
              <a:t>-</a:t>
            </a:r>
            <a:r>
              <a:rPr lang="en-US" sz="2800" b="1" dirty="0">
                <a:latin typeface="Comic Sans MS" panose="030F0702030302020204" charset="0"/>
              </a:rPr>
              <a:t> </a:t>
            </a:r>
            <a:r>
              <a:rPr lang="ru-RU" sz="2800" b="1" dirty="0">
                <a:latin typeface="Comic Sans MS" panose="030F0702030302020204" charset="0"/>
              </a:rPr>
              <a:t>о</a:t>
            </a:r>
            <a:r>
              <a:rPr lang="ru-RU" sz="2800" b="1" dirty="0" smtClean="0">
                <a:latin typeface="Comic Sans MS" panose="030F0702030302020204" charset="0"/>
              </a:rPr>
              <a:t>формление </a:t>
            </a:r>
            <a:r>
              <a:rPr lang="ru-RU" sz="2800" b="1" dirty="0">
                <a:latin typeface="Comic Sans MS" panose="030F0702030302020204" charset="0"/>
              </a:rPr>
              <a:t>папок – передвижек, </a:t>
            </a:r>
            <a:r>
              <a:rPr lang="ru-RU" sz="2800" b="1" dirty="0" smtClean="0">
                <a:latin typeface="Comic Sans MS" panose="030F0702030302020204" charset="0"/>
              </a:rPr>
              <a:t>памяток;</a:t>
            </a:r>
            <a:endParaRPr lang="ru-RU" sz="2800" b="1" dirty="0" smtClean="0">
              <a:latin typeface="Comic Sans MS" panose="030F0702030302020204" charset="0"/>
            </a:endParaRPr>
          </a:p>
          <a:p>
            <a:pPr marL="285750" lvl="0" indent="-285750">
              <a:buFontTx/>
              <a:buChar char="-"/>
            </a:pPr>
            <a:r>
              <a:rPr lang="ru-RU" sz="2800" b="1" dirty="0" smtClean="0">
                <a:latin typeface="Comic Sans MS" panose="030F0702030302020204" charset="0"/>
              </a:rPr>
              <a:t>привлечение </a:t>
            </a:r>
            <a:r>
              <a:rPr lang="ru-RU" sz="2800" b="1" dirty="0">
                <a:latin typeface="Comic Sans MS" panose="030F0702030302020204" charset="0"/>
              </a:rPr>
              <a:t>родителей к организации </a:t>
            </a:r>
            <a:r>
              <a:rPr lang="ru-RU" sz="2800" b="1" dirty="0" smtClean="0">
                <a:latin typeface="Comic Sans MS" panose="030F0702030302020204" charset="0"/>
              </a:rPr>
              <a:t>досугов;</a:t>
            </a:r>
            <a:endParaRPr lang="ru-RU" sz="2800" b="1" dirty="0" smtClean="0">
              <a:latin typeface="Comic Sans MS" panose="030F0702030302020204" charset="0"/>
            </a:endParaRPr>
          </a:p>
          <a:p>
            <a:pPr lvl="0"/>
            <a:r>
              <a:rPr lang="ru-RU" sz="2800" b="1" dirty="0" smtClean="0">
                <a:latin typeface="Comic Sans MS" panose="030F0702030302020204" charset="0"/>
              </a:rPr>
              <a:t>- </a:t>
            </a:r>
            <a:r>
              <a:rPr lang="ru-RU" sz="2800" b="1" dirty="0">
                <a:latin typeface="Comic Sans MS" panose="030F0702030302020204" charset="0"/>
              </a:rPr>
              <a:t>организация выставок рисунков </a:t>
            </a:r>
            <a:endParaRPr lang="ru-RU" sz="2800" b="1" dirty="0">
              <a:latin typeface="Comic Sans MS" panose="030F0702030302020204" charset="0"/>
            </a:endParaRPr>
          </a:p>
          <a:p>
            <a:pPr lvl="0"/>
            <a:r>
              <a:rPr lang="ru-RU" sz="2800" b="1" dirty="0" smtClean="0">
                <a:latin typeface="Comic Sans MS" panose="030F0702030302020204" charset="0"/>
              </a:rPr>
              <a:t>-рекомендации </a:t>
            </a:r>
            <a:r>
              <a:rPr lang="ru-RU" sz="2800" b="1" dirty="0">
                <a:latin typeface="Comic Sans MS" panose="030F0702030302020204" charset="0"/>
              </a:rPr>
              <a:t>для родителей.</a:t>
            </a:r>
            <a:endParaRPr lang="ru-RU" sz="2800" b="1" dirty="0">
              <a:latin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3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2520" y="955675"/>
            <a:ext cx="9928860" cy="5888355"/>
          </a:xfrm>
        </p:spPr>
        <p:txBody>
          <a:bodyPr>
            <a:noAutofit/>
          </a:bodyPr>
          <a:lstStyle/>
          <a:p>
            <a:r>
              <a:rPr lang="ru-RU" altLang="en-US" sz="32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Вывод:</a:t>
            </a:r>
            <a:br>
              <a:rPr lang="ru-RU" altLang="en-US" sz="32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200">
                <a:latin typeface="Comic Sans MS" panose="030F0702030302020204" charset="0"/>
                <a:cs typeface="Comic Sans MS" panose="030F0702030302020204" charset="0"/>
              </a:rPr>
              <a:t>Проектная деятельность помогла мне  поддерживать  детскую познавательную инициативу в условиях детского</a:t>
            </a:r>
            <a:br>
              <a:rPr lang="ru-RU" altLang="en-US" sz="3200"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200">
                <a:latin typeface="Comic Sans MS" panose="030F0702030302020204" charset="0"/>
                <a:cs typeface="Comic Sans MS" panose="030F0702030302020204" charset="0"/>
              </a:rPr>
              <a:t>сада и семьи, а также позволила мне повысить свой профессиональный уровень  и степень вовлеченности в деятельность. Все участники проектной деятельности приобрели опыт продуктивного взаимодействия, умение слышать другого и выражать свое отношение к различным сторонам реальности.</a:t>
            </a:r>
            <a:br>
              <a:rPr lang="ru-RU" altLang="en-US" sz="3200">
                <a:latin typeface="Comic Sans MS" panose="030F0702030302020204" charset="0"/>
                <a:cs typeface="Comic Sans MS" panose="030F0702030302020204" charset="0"/>
              </a:rPr>
            </a:br>
            <a:endParaRPr lang="ru-RU" altLang="en-US" sz="32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85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4365" y="887095"/>
            <a:ext cx="8606790" cy="5023485"/>
          </a:xfrm>
        </p:spPr>
        <p:txBody>
          <a:bodyPr>
            <a:normAutofit/>
          </a:bodyPr>
          <a:lstStyle/>
          <a:p>
            <a:pPr algn="ctr"/>
            <a:r>
              <a:rPr lang="ru-RU" altLang="en-US" sz="32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Обоснование выбора темы.</a:t>
            </a:r>
            <a:br>
              <a:rPr lang="ru-RU" altLang="en-US" sz="32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200">
                <a:latin typeface="Comic Sans MS" panose="030F0702030302020204" charset="0"/>
                <a:cs typeface="Comic Sans MS" panose="030F0702030302020204" charset="0"/>
              </a:rPr>
              <a:t>Старший дошкольный возраст – самое благоприятное время для познавательного</a:t>
            </a:r>
            <a:br>
              <a:rPr lang="ru-RU" altLang="en-US" sz="3200"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200">
                <a:latin typeface="Comic Sans MS" panose="030F0702030302020204" charset="0"/>
                <a:cs typeface="Comic Sans MS" panose="030F0702030302020204" charset="0"/>
              </a:rPr>
              <a:t>развития, для накопления представлений об окружающем мире и для развития восприятия ребёнка, совершенствования его органов чувств. Поэтому проектная деятельность в этом возрасте может быть благодатной почвой для развития детей.</a:t>
            </a:r>
            <a:endParaRPr lang="ru-RU" altLang="en-US" sz="32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3860" y="826770"/>
            <a:ext cx="8969375" cy="5445760"/>
          </a:xfrm>
        </p:spPr>
        <p:txBody>
          <a:bodyPr/>
          <a:lstStyle/>
          <a:p>
            <a:pPr algn="ctr"/>
            <a:r>
              <a:rPr lang="ru-RU" altLang="en-US" sz="32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Мною были разработаны и проведены </a:t>
            </a:r>
            <a:r>
              <a:rPr lang="ru-RU" altLang="en-US" sz="3200" dirty="0" smtClean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три краткосрочных </a:t>
            </a:r>
            <a:r>
              <a:rPr lang="ru-RU" altLang="en-US" sz="32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проекта </a:t>
            </a:r>
            <a:r>
              <a:rPr lang="ru-RU" altLang="en-US" sz="3200" dirty="0" smtClean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для детей </a:t>
            </a:r>
            <a:r>
              <a:rPr lang="ru-RU" altLang="en-US" sz="32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подготовительной к школе группы:</a:t>
            </a:r>
            <a:br>
              <a:rPr lang="ru-RU" altLang="en-US" sz="32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200" dirty="0" smtClean="0">
                <a:latin typeface="Comic Sans MS" panose="030F0702030302020204" charset="0"/>
                <a:cs typeface="Comic Sans MS" panose="030F0702030302020204" charset="0"/>
              </a:rPr>
              <a:t>-</a:t>
            </a:r>
            <a:r>
              <a:rPr lang="ru-RU" sz="3200" dirty="0" smtClean="0">
                <a:latin typeface="Comic Sans MS" panose="030F0702030302020204" charset="0"/>
              </a:rPr>
              <a:t>«</a:t>
            </a:r>
            <a:r>
              <a:rPr lang="ru-RU" sz="3200" dirty="0">
                <a:latin typeface="Comic Sans MS" panose="030F0702030302020204" charset="0"/>
              </a:rPr>
              <a:t>Огород на подоконнике»</a:t>
            </a:r>
            <a:r>
              <a:rPr lang="ru-RU" altLang="en-US" sz="3200" dirty="0" smtClean="0">
                <a:latin typeface="Comic Sans MS" panose="030F0702030302020204" charset="0"/>
                <a:cs typeface="Comic Sans MS" panose="030F0702030302020204" charset="0"/>
              </a:rPr>
              <a:t>;</a:t>
            </a:r>
            <a:br>
              <a:rPr lang="ru-RU" altLang="en-US" sz="3200" dirty="0"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200" dirty="0">
                <a:latin typeface="Comic Sans MS" panose="030F0702030302020204" charset="0"/>
                <a:cs typeface="Comic Sans MS" panose="030F0702030302020204" charset="0"/>
              </a:rPr>
              <a:t>- «Азбука безопасности»;</a:t>
            </a:r>
            <a:br>
              <a:rPr lang="ru-RU" altLang="en-US" sz="3200" dirty="0"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200" dirty="0">
                <a:latin typeface="Comic Sans MS" panose="030F0702030302020204" charset="0"/>
                <a:cs typeface="Comic Sans MS" panose="030F0702030302020204" charset="0"/>
              </a:rPr>
              <a:t>- « Мой домашний питомец»</a:t>
            </a:r>
            <a:endParaRPr lang="ru-RU" altLang="en-US" sz="3200" dirty="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0"/>
            <a:ext cx="1219009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700" y="1443355"/>
            <a:ext cx="10515600" cy="4884420"/>
          </a:xfrm>
        </p:spPr>
        <p:txBody>
          <a:bodyPr/>
          <a:lstStyle/>
          <a:p>
            <a:pPr algn="ctr"/>
            <a:r>
              <a:rPr lang="ru-RU" altLang="en-US" sz="4000" dirty="0" err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Проект</a:t>
            </a:r>
            <a:r>
              <a:rPr lang="ru-RU" altLang="en-US" sz="4000" dirty="0" err="1" smtClean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:</a:t>
            </a:r>
            <a:r>
              <a:rPr lang="ru-RU" sz="3600" dirty="0" err="1">
                <a:solidFill>
                  <a:srgbClr val="C00000"/>
                </a:solidFill>
                <a:latin typeface="Comic Sans MS" panose="030F0702030302020204" charset="0"/>
              </a:rPr>
              <a:t>«Огород</a:t>
            </a:r>
            <a:r>
              <a:rPr lang="ru-RU" sz="3600" dirty="0">
                <a:solidFill>
                  <a:srgbClr val="C00000"/>
                </a:solidFill>
                <a:latin typeface="Comic Sans MS" panose="030F0702030302020204" charset="0"/>
              </a:rPr>
              <a:t> на подоконнике»</a:t>
            </a:r>
            <a:br>
              <a:rPr lang="ru-RU" altLang="en-US" sz="3600" dirty="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600" dirty="0" smtClean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ru-RU" sz="3600" dirty="0">
                <a:latin typeface="Comic Sans MS" panose="030F0702030302020204" charset="0"/>
              </a:rPr>
              <a:t>Цель: Развитие интереса к </a:t>
            </a:r>
            <a:r>
              <a:rPr lang="ru-RU" sz="3600" dirty="0" err="1" smtClean="0">
                <a:latin typeface="Comic Sans MS" panose="030F0702030302020204" charset="0"/>
              </a:rPr>
              <a:t>исследовательско</a:t>
            </a:r>
            <a:r>
              <a:rPr lang="ru-RU" sz="3600" dirty="0" smtClean="0">
                <a:latin typeface="Comic Sans MS" panose="030F0702030302020204" charset="0"/>
              </a:rPr>
              <a:t> </a:t>
            </a:r>
            <a:r>
              <a:rPr lang="ru-RU" sz="3600" dirty="0">
                <a:latin typeface="Comic Sans MS" panose="030F0702030302020204" charset="0"/>
              </a:rPr>
              <a:t>– творческой деятельности у детей в процессе выращивания растений в огороде на подоконнике. </a:t>
            </a:r>
            <a:r>
              <a:rPr lang="ru-RU" altLang="en-US" sz="3600" dirty="0">
                <a:latin typeface="Comic Sans MS" panose="030F0702030302020204" charset="0"/>
                <a:cs typeface="Comic Sans MS" panose="030F0702030302020204" charset="0"/>
              </a:rPr>
              <a:t> </a:t>
            </a:r>
            <a:endParaRPr lang="ru-RU" altLang="en-US" sz="3600" dirty="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1" name="Замещающее содержимое 100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11430" y="10795"/>
            <a:ext cx="12202795" cy="6847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9" y="3432219"/>
            <a:ext cx="3803562" cy="285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12" y="839139"/>
            <a:ext cx="3380168" cy="253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36" y="2146212"/>
            <a:ext cx="3425782" cy="257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9820" y="833120"/>
            <a:ext cx="9770745" cy="5507355"/>
          </a:xfrm>
        </p:spPr>
        <p:txBody>
          <a:bodyPr/>
          <a:lstStyle/>
          <a:p>
            <a:pPr algn="ctr"/>
            <a: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Творческий проект</a:t>
            </a:r>
            <a:b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" Мой домашний питомец"</a:t>
            </a:r>
            <a:r>
              <a:rPr lang="ru-RU" altLang="en-US" sz="4000">
                <a:latin typeface="Comic Sans MS" panose="030F0702030302020204" charset="0"/>
                <a:cs typeface="Comic Sans MS" panose="030F0702030302020204" charset="0"/>
              </a:rPr>
              <a:t> </a:t>
            </a:r>
            <a:br>
              <a:rPr lang="ru-RU" altLang="en-US"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600">
                <a:latin typeface="Comic Sans MS" panose="030F0702030302020204" charset="0"/>
                <a:cs typeface="Comic Sans MS" panose="030F0702030302020204" charset="0"/>
              </a:rPr>
              <a:t>Цель проекта: расширение знаний детей о домашних животных, сформирование у детей положительных качеств как доброта, сочувствие, ответственность.</a:t>
            </a:r>
            <a:endParaRPr lang="ru-RU" altLang="en-US" sz="36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1" name="Замещающее содержимое 100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7225" y="810260"/>
            <a:ext cx="5181600" cy="38862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85" y="2360930"/>
            <a:ext cx="5339080" cy="40043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9170" y="844550"/>
            <a:ext cx="9966325" cy="5520055"/>
          </a:xfrm>
        </p:spPr>
        <p:txBody>
          <a:bodyPr/>
          <a:lstStyle/>
          <a:p>
            <a:pPr algn="ctr"/>
            <a: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Проект «Азбука безопасности»</a:t>
            </a:r>
            <a:b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600">
                <a:latin typeface="Comic Sans MS" panose="030F0702030302020204" charset="0"/>
                <a:cs typeface="Comic Sans MS" panose="030F0702030302020204" charset="0"/>
              </a:rPr>
              <a:t>Цель проекта: </a:t>
            </a:r>
            <a:br>
              <a:rPr lang="ru-RU" altLang="en-US" sz="3600"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3600">
                <a:latin typeface="Comic Sans MS" panose="030F0702030302020204" charset="0"/>
                <a:cs typeface="Comic Sans MS" panose="030F0702030302020204" charset="0"/>
              </a:rPr>
              <a:t>   Получение и систематизация знаний детей о правилах безопасного поведения в доме, на улице и в природе.</a:t>
            </a:r>
            <a:endParaRPr lang="ru-RU" altLang="en-US" sz="36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-29210"/>
            <a:ext cx="12192635" cy="6887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700" y="857885"/>
            <a:ext cx="10515600" cy="19735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b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b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b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b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ru-RU" altLang="en-US" sz="40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Викторина: «Моя безопасность»</a:t>
            </a:r>
            <a:b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b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</a:br>
            <a:b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</a:br>
            <a:br>
              <a:rPr lang="ru-RU" altLang="en-US" sz="40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</a:br>
            <a:endParaRPr lang="ru-RU" altLang="en-US" sz="400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1390" y="2809240"/>
            <a:ext cx="4718685" cy="354012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785745"/>
            <a:ext cx="4776470" cy="3586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1700</Words>
  <Application>WPS Presentation</Application>
  <PresentationFormat>Произвольный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Segoe Print</vt:lpstr>
      <vt:lpstr>Comic Sans MS</vt:lpstr>
      <vt:lpstr>Microsoft YaHei</vt:lpstr>
      <vt:lpstr>Arial Unicode MS</vt:lpstr>
      <vt:lpstr>Calibri</vt:lpstr>
      <vt:lpstr>Office Theme</vt:lpstr>
      <vt:lpstr> «Развитие познавательной активности у детей дошкольного возраста через проектную деятельность» </vt:lpstr>
      <vt:lpstr>Обоснование выбора темы. Старший дошкольный возраст – самое благоприятное время для познавательного развития, для накопления представлений об окружающем мире и для развития восприятия ребёнка, совершенствования его органов чувств. Поэтому проектная деятельность в этом возрасте может быть благодатной почвой для развития детей.</vt:lpstr>
      <vt:lpstr>Мною были разработаны и проведены три краткосрочных проекта для детей подготовительной к школе группы: -«Огород на подоконнике»; - «Азбука безопасности»; - « Мой домашний питомец»</vt:lpstr>
      <vt:lpstr>Проект:«Огород на подоконнике»  Цель: Развитие интереса к исследовательско – творческой деятельности у детей в процессе выращивания растений в огороде на подоконнике.  </vt:lpstr>
      <vt:lpstr>PowerPoint 演示文稿</vt:lpstr>
      <vt:lpstr>Творческий проект " Мой домашний питомец"  Цель проекта: расширение знаний детей о домашних животных, сформирование у детей положительных качеств как доброта, сочувствие, ответственность.</vt:lpstr>
      <vt:lpstr>PowerPoint 演示文稿</vt:lpstr>
      <vt:lpstr>Проект «Азбука безопасности» Цель проекта:     Получение и систематизация знаний детей о правилах безопасного поведения в доме, на улице и в природе.</vt:lpstr>
      <vt:lpstr>     Викторина: «Моя безопасность»    </vt:lpstr>
      <vt:lpstr>PowerPoint 演示文稿</vt:lpstr>
      <vt:lpstr>Вывод: Проектная деятельность помогла мне  поддерживать  детскую познавательную инициативу в условиях детского сада и семьи, а также позволила мне повысить свой профессиональный уровень  и степень вовлеченности в деятельность. Все участники проектной деятельности приобрели опыт продуктивного взаимодействия, умение слышать другого и выражать свое отношение к различным сторонам реальности.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8</cp:revision>
  <dcterms:created xsi:type="dcterms:W3CDTF">2023-04-23T19:06:00Z</dcterms:created>
  <dcterms:modified xsi:type="dcterms:W3CDTF">2023-04-24T18:45:18Z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1049-11.2.0.11219</vt:lpwstr>
  </property>
  <property fmtid="{D5CDD505-2E9C-101B-9397-08002B2CF9AE}" pid="3" name="ICV">
    <vt:lpwstr>BFED9A9688EA4C36A735B0ED6AFBCA61</vt:lpwstr>
  </property>
</Properties>
</file>