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0" r:id="rId10"/>
    <p:sldId id="269" r:id="rId11"/>
    <p:sldId id="270" r:id="rId12"/>
    <p:sldId id="264" r:id="rId13"/>
  </p:sldIdLst>
  <p:sldSz cx="9144000" cy="5143500" type="screen16x9"/>
  <p:notesSz cx="6888163" cy="100203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acifico" panose="020B0604020202020204" charset="-52"/>
      <p:regular r:id="rId19"/>
    </p:embeddedFont>
    <p:embeddedFont>
      <p:font typeface="Microsoft JhengHei Light" panose="020B0304030504040204" pitchFamily="34" charset="-120"/>
      <p:regular r:id="rId20"/>
    </p:embeddedFont>
    <p:embeddedFont>
      <p:font typeface="Monotype Corsiva" panose="03010101010201010101" pitchFamily="66" charset="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8909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22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66f9b25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066f9b2537_0_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204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066f9b253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066f9b2537_0_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3202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066f9b253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066f9b2537_0_1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617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066f9b253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066f9b2537_0_1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5993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066f9b2537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066f9b2537_1_8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733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 idx="4294967295"/>
          </p:nvPr>
        </p:nvSpPr>
        <p:spPr>
          <a:xfrm>
            <a:off x="642325" y="-103909"/>
            <a:ext cx="7966842" cy="43080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algn="ctr"/>
            <a:r>
              <a:rPr lang="ru-RU" sz="1300" i="1" dirty="0" smtClean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  <a:t>Муниципальное бюджетное дошкольное образовательное учреждение детский сад «Радуга»</a:t>
            </a:r>
            <a:br>
              <a:rPr lang="ru-RU" sz="1300" i="1" dirty="0" smtClean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</a:br>
            <a:r>
              <a:rPr lang="ru-RU" sz="1300" i="1" dirty="0" smtClean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  <a:t/>
            </a:r>
            <a:br>
              <a:rPr lang="ru-RU" sz="1300" i="1" dirty="0" smtClean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</a:br>
            <a:r>
              <a:rPr lang="ru-RU" sz="1300" i="1" dirty="0" smtClean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  <a:t/>
            </a:r>
            <a:br>
              <a:rPr lang="ru-RU" sz="1300" i="1" dirty="0" smtClean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</a:br>
            <a:r>
              <a:rPr lang="ru-RU" sz="1300" i="1" dirty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  <a:t/>
            </a:r>
            <a:br>
              <a:rPr lang="ru-RU" sz="1300" i="1" dirty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</a:br>
            <a:r>
              <a:rPr lang="ru-RU" sz="1300" i="1" dirty="0" smtClean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  <a:t/>
            </a:r>
            <a:br>
              <a:rPr lang="ru-RU" sz="1300" i="1" dirty="0" smtClean="0">
                <a:solidFill>
                  <a:srgbClr val="000066"/>
                </a:solidFill>
                <a:latin typeface="+mj-lt"/>
                <a:ea typeface="Microsoft JhengHei Light" panose="020B0304030504040204" pitchFamily="34" charset="-120"/>
              </a:rPr>
            </a:br>
            <a:r>
              <a:rPr lang="ru-RU" sz="3600" b="1" i="1" dirty="0" smtClean="0">
                <a:solidFill>
                  <a:srgbClr val="000066"/>
                </a:solidFill>
                <a:latin typeface="Monotype Corsiva" pitchFamily="66" charset="0"/>
              </a:rPr>
              <a:t>Мастер </a:t>
            </a:r>
            <a:r>
              <a:rPr lang="ru-RU" sz="3600" b="1" i="1" dirty="0" smtClean="0">
                <a:solidFill>
                  <a:srgbClr val="000066"/>
                </a:solidFill>
                <a:latin typeface="Monotype Corsiva" pitchFamily="66" charset="0"/>
              </a:rPr>
              <a:t>– класс</a:t>
            </a:r>
            <a:r>
              <a:rPr lang="ru-RU" sz="3600" i="1" dirty="0" smtClean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000066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0066"/>
                </a:solidFill>
                <a:latin typeface="Monotype Corsiva" pitchFamily="66" charset="0"/>
              </a:rPr>
              <a:t> «Нетрадиционные техники рисования один из приемов развития творческих способностей детей с ограниченными возможностями здоровья»</a:t>
            </a:r>
            <a:r>
              <a:rPr lang="ru-RU" sz="3600" i="1" dirty="0" smtClean="0">
                <a:latin typeface="Monotype Corsiva" pitchFamily="66" charset="0"/>
              </a:rPr>
              <a:t/>
            </a:r>
            <a:br>
              <a:rPr lang="ru-RU" sz="3600" i="1" dirty="0" smtClean="0">
                <a:latin typeface="Monotype Corsiva" pitchFamily="66" charset="0"/>
              </a:rPr>
            </a:br>
            <a:r>
              <a:rPr lang="ru-RU" sz="3600" i="1" dirty="0" smtClean="0">
                <a:latin typeface="Monotype Corsiva" pitchFamily="66" charset="0"/>
              </a:rPr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50372" y="3289737"/>
            <a:ext cx="419362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i="1" dirty="0" smtClean="0">
                <a:solidFill>
                  <a:srgbClr val="351C75"/>
                </a:solidFill>
              </a:rPr>
              <a:t>  </a:t>
            </a:r>
          </a:p>
          <a:p>
            <a:endParaRPr lang="ru" i="1" dirty="0" smtClean="0">
              <a:solidFill>
                <a:srgbClr val="351C75"/>
              </a:solidFill>
            </a:endParaRPr>
          </a:p>
          <a:p>
            <a:endParaRPr lang="ru" i="1" dirty="0" smtClean="0">
              <a:solidFill>
                <a:srgbClr val="351C75"/>
              </a:solidFill>
            </a:endParaRPr>
          </a:p>
          <a:p>
            <a:endParaRPr lang="ru" i="1" dirty="0" smtClean="0">
              <a:solidFill>
                <a:srgbClr val="351C75"/>
              </a:solidFill>
            </a:endParaRPr>
          </a:p>
          <a:p>
            <a:endParaRPr lang="ru" i="1" dirty="0" smtClean="0">
              <a:solidFill>
                <a:srgbClr val="351C75"/>
              </a:solidFill>
            </a:endParaRPr>
          </a:p>
          <a:p>
            <a:r>
              <a:rPr lang="ru" sz="2400" b="1" i="1" dirty="0" smtClean="0">
                <a:solidFill>
                  <a:srgbClr val="351C75"/>
                </a:solidFill>
                <a:latin typeface="Monotype Corsiva" pitchFamily="66" charset="0"/>
              </a:rPr>
              <a:t>Подготовила: Терманова В.В.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903890" y="259538"/>
            <a:ext cx="729417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Рекомендации: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Используйте разные формы художественной деятельности: коллективное творчество, самостоятельную и игровую деятельность детей по освоению нетрадиционных техник изображения;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планировании занятий по изобразительной деятельности соблюдайте систему и преемственность использования нетрадиционных изобразительных техник, учитывая возрастные и индивидуальные способности детей;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Повышайте свой профессиональный уровень и мастерство через ознакомление, и овладение новыми нетрадиционными способами и приемами изображения. </a:t>
            </a:r>
            <a:endParaRPr kumimoji="0" lang="ru-RU" sz="2200" b="1" i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869" y="1240221"/>
            <a:ext cx="794582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«Час работы научит большему, чем день объяснений, ибо, если я занимаю ребенка в мастерской, его руки работают на пользу его ума»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44359" y="2774731"/>
            <a:ext cx="29113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Жан-Жак Руссо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/>
        </p:nvSpPr>
        <p:spPr>
          <a:xfrm>
            <a:off x="1681050" y="1053800"/>
            <a:ext cx="64104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200" b="1" i="1" dirty="0">
                <a:solidFill>
                  <a:srgbClr val="20124D"/>
                </a:solidFill>
                <a:latin typeface="Monotype Corsiva" pitchFamily="66" charset="0"/>
                <a:ea typeface="Pacifico"/>
                <a:cs typeface="Pacifico"/>
                <a:sym typeface="Pacifico"/>
              </a:rPr>
              <a:t>СПАСИБО </a:t>
            </a:r>
            <a:endParaRPr sz="6200" b="1" i="1" dirty="0">
              <a:solidFill>
                <a:srgbClr val="20124D"/>
              </a:solidFill>
              <a:latin typeface="Monotype Corsiva" pitchFamily="66" charset="0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200" b="1" i="1" dirty="0">
                <a:solidFill>
                  <a:srgbClr val="20124D"/>
                </a:solidFill>
                <a:latin typeface="Monotype Corsiva" pitchFamily="66" charset="0"/>
                <a:ea typeface="Pacifico"/>
                <a:cs typeface="Pacifico"/>
                <a:sym typeface="Pacifico"/>
              </a:rPr>
              <a:t>ЗА </a:t>
            </a:r>
            <a:endParaRPr sz="6200" b="1" i="1" dirty="0">
              <a:solidFill>
                <a:srgbClr val="20124D"/>
              </a:solidFill>
              <a:latin typeface="Monotype Corsiva" pitchFamily="66" charset="0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200" b="1" i="1" dirty="0">
                <a:solidFill>
                  <a:srgbClr val="20124D"/>
                </a:solidFill>
                <a:latin typeface="Monotype Corsiva" pitchFamily="66" charset="0"/>
                <a:ea typeface="Pacifico"/>
                <a:cs typeface="Pacifico"/>
                <a:sym typeface="Pacifico"/>
              </a:rPr>
              <a:t>ВНИМАНИЕ!</a:t>
            </a:r>
            <a:endParaRPr sz="6200" b="1" i="1" dirty="0">
              <a:solidFill>
                <a:srgbClr val="20124D"/>
              </a:solidFill>
              <a:latin typeface="Monotype Corsiva" pitchFamily="66" charset="0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4910" y="809297"/>
            <a:ext cx="739928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200" b="1" u="sng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lang="ru-RU" sz="22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2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</a:t>
            </a:r>
            <a:r>
              <a:rPr lang="ru-RU" sz="22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овышение опыта педагогов в вопросах использования нетрадиционных техник в изобразительной деятельности детей с ОВЗ.</a:t>
            </a:r>
            <a:endParaRPr lang="ru-RU" sz="22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200" b="1" u="sng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Задачи: </a:t>
            </a:r>
            <a:endParaRPr lang="ru-RU" sz="22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2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1.Рассказать о важности использования методов нетрадиционных изобразительных техник в развитии образного мышления, чувственного восприятия, творчества детей с ОВЗ;</a:t>
            </a:r>
            <a:endParaRPr lang="ru-RU" sz="22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2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2.Показать один из приемов и методов работы с детьми ОВЗ;</a:t>
            </a:r>
            <a:endParaRPr lang="ru-RU" sz="22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2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lang="ru-RU" sz="22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Способствовать содействию благоприятного психологического климата общения членов педагогического коллектива.</a:t>
            </a:r>
            <a:endParaRPr lang="ru-RU" sz="22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030014" y="612168"/>
            <a:ext cx="479271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 в десять лет, и в семь, и в пять,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Все дети любят рисовать.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 каждый смело нарисует,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Всё, что его интересует.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Далёкий космос, ближний лес,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Цветы, машины, сказки, пляски,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Всё нарисуем, были б краски,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Да лист бумаги на столе,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Да мир в семье и на Земле.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В. Берестов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" name="Рисунок 2" descr="phpA7Uixv_samoobrazovanie_html_d0dcc65709f5e6b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538" y="934026"/>
            <a:ext cx="4025462" cy="2544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019503" y="577270"/>
            <a:ext cx="697887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Изобразительная деятельность с применением нетрадиционных материалов и техник способствует развитию у детей с ОВЗ: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Мелкой моторики рук и тактильного восприятия;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Пространственной ориентировки на листе бумаги, глазомера и зрительного восприятия;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Внимания и усидчивости;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Изобразительных навыков и умений, наблюдательности, эстетического восприятия, эмоциональной отзывчивости;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Кроме того, в процессе этой деятельности у детей формируются навыки контроля и самоконтроля;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Ребенок успокаивается и получает удовольствие от занятия;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Идет познание окружающего мира.</a:t>
            </a:r>
            <a:endParaRPr kumimoji="0" lang="ru-RU" sz="2000" b="1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9503" y="788275"/>
            <a:ext cx="70839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  <a:latin typeface="Monotype Corsiva" pitchFamily="66" charset="0"/>
              </a:rPr>
              <a:t>«Использование различных материалов обогатит детей знанием способов работы с ними, их изобразительных возможностей, сделает рисунки детей более интересными, разнообразными, выразительными, повысит эстетическую сторону рисунка»</a:t>
            </a:r>
          </a:p>
          <a:p>
            <a:pPr algn="r"/>
            <a:r>
              <a:rPr lang="ru-RU" sz="2800" i="1" dirty="0" smtClean="0">
                <a:solidFill>
                  <a:srgbClr val="002060"/>
                </a:solidFill>
                <a:latin typeface="Monotype Corsiva" pitchFamily="66" charset="0"/>
              </a:rPr>
              <a:t>Т.С.Комарова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83173" y="848025"/>
            <a:ext cx="476118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Цветы — роскошный дар природы,</a:t>
            </a:r>
            <a:endParaRPr kumimoji="0" lang="ru-RU" sz="2200" b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Душа завяла бы без них.</a:t>
            </a:r>
            <a:endParaRPr kumimoji="0" lang="ru-RU" sz="2200" b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Нас радует надменный пурпур розы,</a:t>
            </a:r>
            <a:endParaRPr kumimoji="0" lang="ru-RU" sz="2200" b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Нас радует неяркий цвет иных,</a:t>
            </a:r>
            <a:endParaRPr kumimoji="0" lang="ru-RU" sz="2200" b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Иных, что, не взывая властно,</a:t>
            </a:r>
            <a:endParaRPr kumimoji="0" lang="ru-RU" sz="2200" b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 потрясая внешней красотой,</a:t>
            </a:r>
            <a:endParaRPr kumimoji="0" lang="ru-RU" sz="2200" b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Полны очарованья и отрадно</a:t>
            </a:r>
            <a:endParaRPr kumimoji="0" lang="ru-RU" sz="2200" b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Нас покоряют простотой.</a:t>
            </a:r>
            <a:endParaRPr kumimoji="0" lang="ru-RU" sz="2200" b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Н. Журавлёва.</a:t>
            </a:r>
            <a:endParaRPr kumimoji="0" lang="ru-RU" sz="2200" b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4" name="Рисунок 3" descr="1637745527_16-worming-club-p-tsvetok-multyashnii-tsveti-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07" y="609599"/>
            <a:ext cx="5232482" cy="3920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c069db2f1c8e8ea6d69e69c6190ac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32" y="599090"/>
            <a:ext cx="4020818" cy="28588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5641" y="504497"/>
            <a:ext cx="5412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Для работы нам потребуется: 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1614605157_97-p-bumaga-na-belom-fone-1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619" y="1008994"/>
            <a:ext cx="2220133" cy="2422652"/>
          </a:xfrm>
          <a:prstGeom prst="rect">
            <a:avLst/>
          </a:prstGeom>
        </p:spPr>
      </p:pic>
      <p:pic>
        <p:nvPicPr>
          <p:cNvPr id="5" name="Рисунок 4" descr="Slice-Brown-Onion-Transparent-P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813" y="3325210"/>
            <a:ext cx="3655848" cy="1818290"/>
          </a:xfrm>
          <a:prstGeom prst="rect">
            <a:avLst/>
          </a:prstGeom>
        </p:spPr>
      </p:pic>
      <p:pic>
        <p:nvPicPr>
          <p:cNvPr id="6" name="Рисунок 5" descr="ТОП000010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66" y="3052963"/>
            <a:ext cx="4226152" cy="2090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230208_1117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9" y="197069"/>
            <a:ext cx="2672014" cy="3643148"/>
          </a:xfrm>
          <a:prstGeom prst="rect">
            <a:avLst/>
          </a:prstGeom>
        </p:spPr>
      </p:pic>
      <p:pic>
        <p:nvPicPr>
          <p:cNvPr id="4" name="Рисунок 3" descr="20230208_1127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85" y="157655"/>
            <a:ext cx="3031707" cy="3584028"/>
          </a:xfrm>
          <a:prstGeom prst="rect">
            <a:avLst/>
          </a:prstGeom>
        </p:spPr>
      </p:pic>
      <p:pic>
        <p:nvPicPr>
          <p:cNvPr id="2" name="Рисунок 1" descr="20220317_1614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243" y="1292775"/>
            <a:ext cx="2614607" cy="3636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050" y="401500"/>
            <a:ext cx="5967074" cy="43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442841" y="4498427"/>
            <a:ext cx="914400" cy="241738"/>
          </a:xfrm>
          <a:prstGeom prst="rect">
            <a:avLst/>
          </a:prstGeom>
          <a:solidFill>
            <a:srgbClr val="F6C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56772bc0d1eb7190e42cf7c01b4c7e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020" y="3608960"/>
            <a:ext cx="2091432" cy="1320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249</Words>
  <Application>Microsoft Office PowerPoint</Application>
  <PresentationFormat>Экран (16:9)</PresentationFormat>
  <Paragraphs>53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Calibri</vt:lpstr>
      <vt:lpstr>Times New Roman</vt:lpstr>
      <vt:lpstr>Pacifico</vt:lpstr>
      <vt:lpstr>Microsoft JhengHei Light</vt:lpstr>
      <vt:lpstr>Monotype Corsiva</vt:lpstr>
      <vt:lpstr>Arial</vt:lpstr>
      <vt:lpstr>Simple Light</vt:lpstr>
      <vt:lpstr>Муниципальное бюджетное дошкольное образовательное учреждение детский сад «Радуга»     Мастер – класс  «Нетрадиционные техники рисования один из приемов развития творческих способностей детей с ограниченными возможностями здоровья»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Учетная запись Майкрософт</cp:lastModifiedBy>
  <cp:revision>14</cp:revision>
  <dcterms:modified xsi:type="dcterms:W3CDTF">2023-08-19T19:37:54Z</dcterms:modified>
</cp:coreProperties>
</file>